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72" r:id="rId5"/>
    <p:sldId id="274" r:id="rId6"/>
    <p:sldId id="271" r:id="rId7"/>
    <p:sldId id="277" r:id="rId8"/>
    <p:sldId id="281" r:id="rId9"/>
    <p:sldId id="260" r:id="rId10"/>
    <p:sldId id="282" r:id="rId11"/>
    <p:sldId id="275" r:id="rId12"/>
    <p:sldId id="283" r:id="rId13"/>
    <p:sldId id="279" r:id="rId14"/>
    <p:sldId id="284" r:id="rId15"/>
    <p:sldId id="276" r:id="rId16"/>
    <p:sldId id="285" r:id="rId17"/>
    <p:sldId id="280" r:id="rId18"/>
    <p:sldId id="286" r:id="rId19"/>
    <p:sldId id="278" r:id="rId20"/>
    <p:sldId id="287" r:id="rId21"/>
    <p:sldId id="273" r:id="rId22"/>
    <p:sldId id="26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96" y="11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7A8B80-F4D9-4A57-9F63-E0A5A165004B}" type="datetimeFigureOut">
              <a:rPr lang="en-GB" smtClean="0"/>
              <a:t>10/11/2025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C34431-4FF8-44B2-86BD-F5F42EC30FF0}" type="slidenum">
              <a:rPr lang="en-GB" smtClean="0"/>
              <a:t>‹#›</a:t>
            </a:fld>
            <a:endParaRPr lang="en-GB" dirty="0"/>
          </a:p>
        </p:txBody>
      </p:sp>
    </p:spTree>
    <p:extLst>
      <p:ext uri="{BB962C8B-B14F-4D97-AF65-F5344CB8AC3E}">
        <p14:creationId xmlns:p14="http://schemas.microsoft.com/office/powerpoint/2010/main" val="598105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C4AA-050F-B247-47F9-2A33BE090C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ECFC602-B8F7-554F-009D-5C0A1C6E57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AA13159-90D1-4D58-9DBC-39BC4D883388}"/>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5" name="Footer Placeholder 4">
            <a:extLst>
              <a:ext uri="{FF2B5EF4-FFF2-40B4-BE49-F238E27FC236}">
                <a16:creationId xmlns:a16="http://schemas.microsoft.com/office/drawing/2014/main" id="{D9987499-0B5F-8F1E-6F8C-489F20BB109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AB37662-D4FC-46B2-2304-6E5B51F0731C}"/>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2771203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D2C6E-86D4-1CE3-D1EB-54E508DC5D7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78FE2E-79C0-B4EF-B1D2-08C2956BFF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763456-F5E2-2D65-EC95-9BA89B47CCC0}"/>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5" name="Footer Placeholder 4">
            <a:extLst>
              <a:ext uri="{FF2B5EF4-FFF2-40B4-BE49-F238E27FC236}">
                <a16:creationId xmlns:a16="http://schemas.microsoft.com/office/drawing/2014/main" id="{E79903BD-661B-4385-EF7D-355BD351A86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EC1E4DF-C62F-E41D-3B54-A41339670C11}"/>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3457105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B75A1E-BF63-A471-7165-1DCF5D7DB9F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E70166-1911-FE5A-B7F4-F591D40F93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AC0CA1-913B-DDB1-8D61-4B9D1CA9F4BF}"/>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5" name="Footer Placeholder 4">
            <a:extLst>
              <a:ext uri="{FF2B5EF4-FFF2-40B4-BE49-F238E27FC236}">
                <a16:creationId xmlns:a16="http://schemas.microsoft.com/office/drawing/2014/main" id="{8B48B033-EECA-B0B1-60E8-7CC4815FD4B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02A35F5-98C1-6536-2138-1ACE497B6D04}"/>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4136816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A2840-A858-F816-AFBD-C42D64EB8A7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374E8AD-1F65-41C1-A2C7-67766DEF1B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8918EC-9C5A-6DC0-5B3F-5973A7CA6CA6}"/>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5" name="Footer Placeholder 4">
            <a:extLst>
              <a:ext uri="{FF2B5EF4-FFF2-40B4-BE49-F238E27FC236}">
                <a16:creationId xmlns:a16="http://schemas.microsoft.com/office/drawing/2014/main" id="{8E9DF918-4C3C-828B-9A93-492D5BD88D0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2727919-F829-40CE-1629-2F5FC2DE2777}"/>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1025616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73CBD-8FF4-5ED6-CB8A-AA8FB79ED6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1762CD4-5DDA-B2AA-4E61-8961E0A5F8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0AD93F-6D61-98EA-F225-F212F1CFF318}"/>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5" name="Footer Placeholder 4">
            <a:extLst>
              <a:ext uri="{FF2B5EF4-FFF2-40B4-BE49-F238E27FC236}">
                <a16:creationId xmlns:a16="http://schemas.microsoft.com/office/drawing/2014/main" id="{171A1DBF-45BB-E773-0688-087AC3A576C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DCD5B00-7061-498B-7E55-44E2EB2F4187}"/>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1429930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2EE31-5E90-F5D4-D779-17AB6F6D322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E494C47-EDC1-9D36-DC2C-15923D5633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04BF890-5B5C-A80A-CC1E-14ABEAFEEC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83658BB-8585-1EFA-FCB4-DA27C357B091}"/>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6" name="Footer Placeholder 5">
            <a:extLst>
              <a:ext uri="{FF2B5EF4-FFF2-40B4-BE49-F238E27FC236}">
                <a16:creationId xmlns:a16="http://schemas.microsoft.com/office/drawing/2014/main" id="{44D503A1-06BA-056D-98B2-321454C6CDAB}"/>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2E3AAFB-9159-8087-6170-274D3F560C6D}"/>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3089057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282C8-ECDB-7EE9-217D-0F4955896CA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88B9844-3817-F1E9-CAFE-57B7DE38D3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3A51E02-8ADD-E101-E925-EC34DEA6AB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76EB12-F96D-EDB9-B590-26D497B26B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AD85C9-3A6A-24BF-51E4-7B388CE8D1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023DD24-FEFB-A1AB-E51B-5DC4B5DC48A6}"/>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8" name="Footer Placeholder 7">
            <a:extLst>
              <a:ext uri="{FF2B5EF4-FFF2-40B4-BE49-F238E27FC236}">
                <a16:creationId xmlns:a16="http://schemas.microsoft.com/office/drawing/2014/main" id="{144EC022-EE1F-CCAF-EE30-E81B35236E63}"/>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BC363993-D613-4B8D-6139-7E5DF4B0AC7F}"/>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2243999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A1DF7-65DD-4126-D2AB-AC6EACF906A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DD7D860-7980-DFF1-86E3-D8DE168250C0}"/>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4" name="Footer Placeholder 3">
            <a:extLst>
              <a:ext uri="{FF2B5EF4-FFF2-40B4-BE49-F238E27FC236}">
                <a16:creationId xmlns:a16="http://schemas.microsoft.com/office/drawing/2014/main" id="{DC3D89C3-578D-D531-5528-4DB78FF1419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33AC70F-7589-ACB5-1A85-91E2E785E201}"/>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1405066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B9CA22-AA99-1B5E-DC06-3BFB9DFC6A6B}"/>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3" name="Footer Placeholder 2">
            <a:extLst>
              <a:ext uri="{FF2B5EF4-FFF2-40B4-BE49-F238E27FC236}">
                <a16:creationId xmlns:a16="http://schemas.microsoft.com/office/drawing/2014/main" id="{171DAB83-FB63-BB0D-885F-3F40A74C2429}"/>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B405F2B6-C4AD-FFC4-3134-F116F8AAD986}"/>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1404369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A3D1C-6B89-54C5-D93C-5DF5D2F8A2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9773D2E-561F-2D08-4DE0-0A3B0E9A33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9E9227E-1A47-0F59-5DE2-9A98B36FD4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6615FC-57CA-9025-2E6D-09912E999AF9}"/>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6" name="Footer Placeholder 5">
            <a:extLst>
              <a:ext uri="{FF2B5EF4-FFF2-40B4-BE49-F238E27FC236}">
                <a16:creationId xmlns:a16="http://schemas.microsoft.com/office/drawing/2014/main" id="{680798FB-FF26-3E2C-D5C9-C4228842922D}"/>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6BA076F-97BE-51A1-BC81-92453164799F}"/>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1146781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64329-891E-94A6-CBB4-40753B1055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0F42822-07AE-FB9F-4DCC-CBF9664813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DE9B89AA-6C69-6D2E-7264-91FA8EFDE7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DFB435-458C-AA14-D94F-6E640747F57F}"/>
              </a:ext>
            </a:extLst>
          </p:cNvPr>
          <p:cNvSpPr>
            <a:spLocks noGrp="1"/>
          </p:cNvSpPr>
          <p:nvPr>
            <p:ph type="dt" sz="half" idx="10"/>
          </p:nvPr>
        </p:nvSpPr>
        <p:spPr/>
        <p:txBody>
          <a:bodyPr/>
          <a:lstStyle/>
          <a:p>
            <a:fld id="{704EAA88-F7F5-404A-BC91-C9AFC7A7090B}" type="datetimeFigureOut">
              <a:rPr lang="en-GB" smtClean="0"/>
              <a:t>10/11/2025</a:t>
            </a:fld>
            <a:endParaRPr lang="en-GB" dirty="0"/>
          </a:p>
        </p:txBody>
      </p:sp>
      <p:sp>
        <p:nvSpPr>
          <p:cNvPr id="6" name="Footer Placeholder 5">
            <a:extLst>
              <a:ext uri="{FF2B5EF4-FFF2-40B4-BE49-F238E27FC236}">
                <a16:creationId xmlns:a16="http://schemas.microsoft.com/office/drawing/2014/main" id="{EA6A5C21-8651-61A8-2CDC-6B3EBAD5234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1CECDF9-64BB-0D9E-6773-0D806879DBB5}"/>
              </a:ext>
            </a:extLst>
          </p:cNvPr>
          <p:cNvSpPr>
            <a:spLocks noGrp="1"/>
          </p:cNvSpPr>
          <p:nvPr>
            <p:ph type="sldNum" sz="quarter" idx="12"/>
          </p:nvPr>
        </p:nvSpPr>
        <p:spPr/>
        <p:txBody>
          <a:bodyPr/>
          <a:lstStyle/>
          <a:p>
            <a:fld id="{DF16E8F1-DE5D-4CF2-A61E-D28F3BDCD6E0}" type="slidenum">
              <a:rPr lang="en-GB" smtClean="0"/>
              <a:t>‹#›</a:t>
            </a:fld>
            <a:endParaRPr lang="en-GB" dirty="0"/>
          </a:p>
        </p:txBody>
      </p:sp>
    </p:spTree>
    <p:extLst>
      <p:ext uri="{BB962C8B-B14F-4D97-AF65-F5344CB8AC3E}">
        <p14:creationId xmlns:p14="http://schemas.microsoft.com/office/powerpoint/2010/main" val="1231262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276196-A907-CCFA-805F-F8BB2649C0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02E393-42B8-CD86-EF7B-7D6C2B8732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3BB355-7D25-3E8F-41D2-D5B6568C48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EAA88-F7F5-404A-BC91-C9AFC7A7090B}" type="datetimeFigureOut">
              <a:rPr lang="en-GB" smtClean="0"/>
              <a:t>10/11/2025</a:t>
            </a:fld>
            <a:endParaRPr lang="en-GB" dirty="0"/>
          </a:p>
        </p:txBody>
      </p:sp>
      <p:sp>
        <p:nvSpPr>
          <p:cNvPr id="5" name="Footer Placeholder 4">
            <a:extLst>
              <a:ext uri="{FF2B5EF4-FFF2-40B4-BE49-F238E27FC236}">
                <a16:creationId xmlns:a16="http://schemas.microsoft.com/office/drawing/2014/main" id="{F52B09AF-79D6-FD0B-E0D2-6C3CCE5DDF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589D6AD9-99FD-DE54-EB44-BA92B62E2F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16E8F1-DE5D-4CF2-A61E-D28F3BDCD6E0}" type="slidenum">
              <a:rPr lang="en-GB" smtClean="0"/>
              <a:t>‹#›</a:t>
            </a:fld>
            <a:endParaRPr lang="en-GB" dirty="0"/>
          </a:p>
        </p:txBody>
      </p:sp>
    </p:spTree>
    <p:extLst>
      <p:ext uri="{BB962C8B-B14F-4D97-AF65-F5344CB8AC3E}">
        <p14:creationId xmlns:p14="http://schemas.microsoft.com/office/powerpoint/2010/main" val="2575658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s://www.youthemployment.org.uk/" TargetMode="External"/><Relationship Id="rId3" Type="http://schemas.openxmlformats.org/officeDocument/2006/relationships/hyperlink" Target="https://careermap.co.uk/career-advice/parents-and-educators/careerometer" TargetMode="External"/><Relationship Id="rId7" Type="http://schemas.openxmlformats.org/officeDocument/2006/relationships/hyperlink" Target="https://careerpilot.org.uk/" TargetMode="External"/><Relationship Id="rId2" Type="http://schemas.openxmlformats.org/officeDocument/2006/relationships/hyperlink" Target="https://wolvesworkbox.com/" TargetMode="External"/><Relationship Id="rId1" Type="http://schemas.openxmlformats.org/officeDocument/2006/relationships/slideLayout" Target="../slideLayouts/slideLayout2.xml"/><Relationship Id="rId6" Type="http://schemas.openxmlformats.org/officeDocument/2006/relationships/hyperlink" Target="https://icould.com/" TargetMode="External"/><Relationship Id="rId5" Type="http://schemas.openxmlformats.org/officeDocument/2006/relationships/hyperlink" Target="https://www.prospects.ac.uk/" TargetMode="External"/><Relationship Id="rId10" Type="http://schemas.openxmlformats.org/officeDocument/2006/relationships/image" Target="../media/image5.jpeg"/><Relationship Id="rId4" Type="http://schemas.openxmlformats.org/officeDocument/2006/relationships/hyperlink" Target="https://nationalcareers.service.gov.uk/" TargetMode="External"/><Relationship Id="rId9" Type="http://schemas.openxmlformats.org/officeDocument/2006/relationships/hyperlink" Target="https://shaping-futures.org.uk/lmi/"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B8954B-310F-BC9E-A752-0F023540EA9F}"/>
              </a:ext>
            </a:extLst>
          </p:cNvPr>
          <p:cNvSpPr txBox="1"/>
          <p:nvPr/>
        </p:nvSpPr>
        <p:spPr>
          <a:xfrm>
            <a:off x="555477" y="860769"/>
            <a:ext cx="11425726" cy="4893647"/>
          </a:xfrm>
          <a:prstGeom prst="rect">
            <a:avLst/>
          </a:prstGeom>
          <a:noFill/>
        </p:spPr>
        <p:txBody>
          <a:bodyPr wrap="square" rtlCol="0">
            <a:spAutoFit/>
          </a:bodyPr>
          <a:lstStyle/>
          <a:p>
            <a:r>
              <a:rPr lang="en-GB" sz="2400" b="1" u="sng" dirty="0"/>
              <a:t>What is the Labour Market?</a:t>
            </a:r>
          </a:p>
          <a:p>
            <a:endParaRPr lang="en-GB" sz="2400" dirty="0"/>
          </a:p>
          <a:p>
            <a:pPr marL="342900" indent="-342900">
              <a:buFont typeface="Arial" panose="020B0604020202020204" pitchFamily="34" charset="0"/>
              <a:buChar char="•"/>
            </a:pPr>
            <a:r>
              <a:rPr lang="en-GB" sz="2400" dirty="0"/>
              <a:t>The Labour Market is simply the local job market! What kind of jobs are around you? What big companies are there? Are there any growing industries and are jobs well paid?</a:t>
            </a:r>
          </a:p>
          <a:p>
            <a:endParaRPr lang="en-GB" sz="2400" dirty="0"/>
          </a:p>
          <a:p>
            <a:r>
              <a:rPr lang="en-GB" sz="2400" b="1" u="sng" dirty="0"/>
              <a:t>What is Labour Market Information?</a:t>
            </a:r>
          </a:p>
          <a:p>
            <a:endParaRPr lang="en-GB" sz="2400" b="1" u="sng" dirty="0"/>
          </a:p>
          <a:p>
            <a:pPr marL="342900" indent="-342900">
              <a:buFont typeface="Arial" panose="020B0604020202020204" pitchFamily="34" charset="0"/>
              <a:buChar char="•"/>
            </a:pPr>
            <a:r>
              <a:rPr lang="en-GB" sz="2400" dirty="0"/>
              <a:t>Labour Market Information helps to break down the ‘world of work’- ranging from descriptions of different careers, their entry routes, promotional prospects, salaries paid, skills and qualifications needed, etc</a:t>
            </a:r>
          </a:p>
          <a:p>
            <a:endParaRPr lang="en-GB" sz="2400" dirty="0"/>
          </a:p>
          <a:p>
            <a:pPr marL="342900" indent="-342900">
              <a:buFont typeface="Arial" panose="020B0604020202020204" pitchFamily="34" charset="0"/>
              <a:buChar char="•"/>
            </a:pPr>
            <a:r>
              <a:rPr lang="en-GB" sz="2400" dirty="0"/>
              <a:t>Labour Market Information also covers future demand- what kinds of jobs will be in demand after leaving school and what kinds of skills will be needed. </a:t>
            </a:r>
          </a:p>
        </p:txBody>
      </p:sp>
      <p:pic>
        <p:nvPicPr>
          <p:cNvPr id="1026" name="Picture 2" descr="1,060 Labour Market Stock Illustrations, Cliparts and Royalty Free Labour  Market Vectors">
            <a:extLst>
              <a:ext uri="{FF2B5EF4-FFF2-40B4-BE49-F238E27FC236}">
                <a16:creationId xmlns:a16="http://schemas.microsoft.com/office/drawing/2014/main" id="{DE605715-9586-764F-B6F4-212A186B17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0988" y="0"/>
            <a:ext cx="2562321" cy="16414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1629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48855-714D-AABA-316D-FB0276C53E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D98C9F-BBCF-C99D-A7BD-833474C6D9E7}"/>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Sector Trends in Retail</a:t>
            </a:r>
          </a:p>
        </p:txBody>
      </p:sp>
      <p:sp>
        <p:nvSpPr>
          <p:cNvPr id="3" name="TextBox 2">
            <a:extLst>
              <a:ext uri="{FF2B5EF4-FFF2-40B4-BE49-F238E27FC236}">
                <a16:creationId xmlns:a16="http://schemas.microsoft.com/office/drawing/2014/main" id="{73CE4D7C-3526-F0BD-96B8-15EDE5AFB411}"/>
              </a:ext>
            </a:extLst>
          </p:cNvPr>
          <p:cNvSpPr txBox="1"/>
          <p:nvPr/>
        </p:nvSpPr>
        <p:spPr>
          <a:xfrm>
            <a:off x="838200" y="1599228"/>
            <a:ext cx="3258421" cy="3477875"/>
          </a:xfrm>
          <a:prstGeom prst="rect">
            <a:avLst/>
          </a:prstGeom>
          <a:noFill/>
        </p:spPr>
        <p:txBody>
          <a:bodyPr wrap="square" numCol="1" rtlCol="0">
            <a:spAutoFit/>
          </a:bodyPr>
          <a:lstStyle/>
          <a:p>
            <a:r>
              <a:rPr lang="en-GB" sz="2200" b="1" dirty="0"/>
              <a:t>Global Trends</a:t>
            </a:r>
          </a:p>
          <a:p>
            <a:pPr marL="342900" indent="-342900">
              <a:buFont typeface="Arial" panose="020B0604020202020204" pitchFamily="34" charset="0"/>
              <a:buChar char="•"/>
            </a:pPr>
            <a:r>
              <a:rPr lang="en-GB" sz="2200" dirty="0"/>
              <a:t>Massive increase in online shopping, AI and automation</a:t>
            </a:r>
          </a:p>
          <a:p>
            <a:pPr marL="342900" indent="-342900">
              <a:buFont typeface="Arial" panose="020B0604020202020204" pitchFamily="34" charset="0"/>
              <a:buChar char="•"/>
            </a:pPr>
            <a:r>
              <a:rPr lang="en-GB" sz="2200" dirty="0"/>
              <a:t>Interactivity in stores; mixture of online and in-person experiences</a:t>
            </a:r>
          </a:p>
          <a:p>
            <a:pPr marL="342900" indent="-342900">
              <a:buFont typeface="Arial" panose="020B0604020202020204" pitchFamily="34" charset="0"/>
              <a:buChar char="•"/>
            </a:pPr>
            <a:r>
              <a:rPr lang="en-GB" sz="2200" dirty="0"/>
              <a:t>Focus on being eco-friendly and ethical practices</a:t>
            </a:r>
          </a:p>
        </p:txBody>
      </p:sp>
      <p:sp>
        <p:nvSpPr>
          <p:cNvPr id="5" name="TextBox 4">
            <a:extLst>
              <a:ext uri="{FF2B5EF4-FFF2-40B4-BE49-F238E27FC236}">
                <a16:creationId xmlns:a16="http://schemas.microsoft.com/office/drawing/2014/main" id="{1A808FCF-1F64-EAD3-CD66-553B2F735399}"/>
              </a:ext>
            </a:extLst>
          </p:cNvPr>
          <p:cNvSpPr txBox="1"/>
          <p:nvPr/>
        </p:nvSpPr>
        <p:spPr>
          <a:xfrm>
            <a:off x="4466789" y="1599229"/>
            <a:ext cx="3258421" cy="3477875"/>
          </a:xfrm>
          <a:prstGeom prst="rect">
            <a:avLst/>
          </a:prstGeom>
          <a:noFill/>
        </p:spPr>
        <p:txBody>
          <a:bodyPr wrap="square" numCol="1" rtlCol="0">
            <a:spAutoFit/>
          </a:bodyPr>
          <a:lstStyle/>
          <a:p>
            <a:r>
              <a:rPr lang="en-GB" sz="2200" b="1" dirty="0"/>
              <a:t>Types of Jobs Available</a:t>
            </a:r>
          </a:p>
          <a:p>
            <a:pPr marL="342900" indent="-342900">
              <a:buFont typeface="Arial" panose="020B0604020202020204" pitchFamily="34" charset="0"/>
              <a:buChar char="•"/>
            </a:pPr>
            <a:r>
              <a:rPr lang="en-GB" sz="2200" dirty="0"/>
              <a:t>Sales Assistant</a:t>
            </a:r>
          </a:p>
          <a:p>
            <a:pPr marL="342900" indent="-342900">
              <a:buFont typeface="Arial" panose="020B0604020202020204" pitchFamily="34" charset="0"/>
              <a:buChar char="•"/>
            </a:pPr>
            <a:r>
              <a:rPr lang="en-GB" sz="2200" dirty="0"/>
              <a:t>Cashier</a:t>
            </a:r>
          </a:p>
          <a:p>
            <a:pPr marL="342900" indent="-342900">
              <a:buFont typeface="Arial" panose="020B0604020202020204" pitchFamily="34" charset="0"/>
              <a:buChar char="•"/>
            </a:pPr>
            <a:r>
              <a:rPr lang="en-GB" sz="2200" dirty="0"/>
              <a:t>Customer Service Advisor</a:t>
            </a:r>
          </a:p>
          <a:p>
            <a:pPr marL="342900" indent="-342900">
              <a:buFont typeface="Arial" panose="020B0604020202020204" pitchFamily="34" charset="0"/>
              <a:buChar char="•"/>
            </a:pPr>
            <a:r>
              <a:rPr lang="en-GB" sz="2200" dirty="0"/>
              <a:t>Stockroom Assistant</a:t>
            </a:r>
          </a:p>
          <a:p>
            <a:pPr marL="342900" indent="-342900">
              <a:buFont typeface="Arial" panose="020B0604020202020204" pitchFamily="34" charset="0"/>
              <a:buChar char="•"/>
            </a:pPr>
            <a:r>
              <a:rPr lang="en-GB" sz="2200" dirty="0"/>
              <a:t>Online Retail Assistant</a:t>
            </a:r>
          </a:p>
          <a:p>
            <a:pPr marL="342900" indent="-342900">
              <a:buFont typeface="Arial" panose="020B0604020202020204" pitchFamily="34" charset="0"/>
              <a:buChar char="•"/>
            </a:pPr>
            <a:r>
              <a:rPr lang="en-GB" sz="2200" dirty="0"/>
              <a:t>Logistics &amp; Supply Chain</a:t>
            </a:r>
          </a:p>
          <a:p>
            <a:pPr marL="342900" indent="-342900">
              <a:buFont typeface="Arial" panose="020B0604020202020204" pitchFamily="34" charset="0"/>
              <a:buChar char="•"/>
            </a:pPr>
            <a:r>
              <a:rPr lang="en-GB" sz="2200" dirty="0"/>
              <a:t>Warehouse Operative</a:t>
            </a:r>
          </a:p>
          <a:p>
            <a:pPr marL="342900" indent="-342900">
              <a:buFont typeface="Arial" panose="020B0604020202020204" pitchFamily="34" charset="0"/>
              <a:buChar char="•"/>
            </a:pPr>
            <a:r>
              <a:rPr lang="en-GB" sz="2200" dirty="0"/>
              <a:t>Delivery Driver</a:t>
            </a:r>
          </a:p>
        </p:txBody>
      </p:sp>
      <p:sp>
        <p:nvSpPr>
          <p:cNvPr id="6" name="TextBox 5">
            <a:extLst>
              <a:ext uri="{FF2B5EF4-FFF2-40B4-BE49-F238E27FC236}">
                <a16:creationId xmlns:a16="http://schemas.microsoft.com/office/drawing/2014/main" id="{498330E9-A082-9F1B-2096-29C8FC3679DE}"/>
              </a:ext>
            </a:extLst>
          </p:cNvPr>
          <p:cNvSpPr txBox="1"/>
          <p:nvPr/>
        </p:nvSpPr>
        <p:spPr>
          <a:xfrm>
            <a:off x="8095378" y="1599228"/>
            <a:ext cx="3258421" cy="4493538"/>
          </a:xfrm>
          <a:prstGeom prst="rect">
            <a:avLst/>
          </a:prstGeom>
          <a:noFill/>
        </p:spPr>
        <p:txBody>
          <a:bodyPr wrap="square" numCol="1" rtlCol="0">
            <a:spAutoFit/>
          </a:bodyPr>
          <a:lstStyle/>
          <a:p>
            <a:r>
              <a:rPr lang="en-GB" sz="2200" b="1" dirty="0"/>
              <a:t>Subjects/Skills to Consider</a:t>
            </a:r>
          </a:p>
          <a:p>
            <a:pPr marL="342900" indent="-342900">
              <a:buFont typeface="Arial" panose="020B0604020202020204" pitchFamily="34" charset="0"/>
              <a:buChar char="•"/>
            </a:pPr>
            <a:r>
              <a:rPr lang="en-GB" sz="2200" dirty="0"/>
              <a:t>English</a:t>
            </a:r>
          </a:p>
          <a:p>
            <a:pPr marL="342900" indent="-342900">
              <a:buFont typeface="Arial" panose="020B0604020202020204" pitchFamily="34" charset="0"/>
              <a:buChar char="•"/>
            </a:pPr>
            <a:r>
              <a:rPr lang="en-GB" sz="2200" dirty="0"/>
              <a:t>Maths</a:t>
            </a:r>
          </a:p>
          <a:p>
            <a:pPr marL="342900" indent="-342900">
              <a:buFont typeface="Arial" panose="020B0604020202020204" pitchFamily="34" charset="0"/>
              <a:buChar char="•"/>
            </a:pPr>
            <a:r>
              <a:rPr lang="en-GB" sz="2200" dirty="0"/>
              <a:t>Business</a:t>
            </a:r>
          </a:p>
          <a:p>
            <a:pPr marL="342900" indent="-342900">
              <a:buFont typeface="Arial" panose="020B0604020202020204" pitchFamily="34" charset="0"/>
              <a:buChar char="•"/>
            </a:pPr>
            <a:r>
              <a:rPr lang="en-GB" sz="2200" dirty="0"/>
              <a:t>ICT/Computing</a:t>
            </a:r>
          </a:p>
          <a:p>
            <a:pPr marL="342900" indent="-342900">
              <a:buFont typeface="Arial" panose="020B0604020202020204" pitchFamily="34" charset="0"/>
              <a:buChar char="•"/>
            </a:pPr>
            <a:r>
              <a:rPr lang="en-GB" sz="2200" dirty="0"/>
              <a:t>DT</a:t>
            </a:r>
          </a:p>
          <a:p>
            <a:pPr marL="342900" indent="-342900">
              <a:buFont typeface="Arial" panose="020B0604020202020204" pitchFamily="34" charset="0"/>
              <a:buChar char="•"/>
            </a:pPr>
            <a:r>
              <a:rPr lang="en-GB" sz="2200" dirty="0"/>
              <a:t>Languages</a:t>
            </a:r>
          </a:p>
          <a:p>
            <a:pPr marL="342900" indent="-342900">
              <a:buFont typeface="Arial" panose="020B0604020202020204" pitchFamily="34" charset="0"/>
              <a:buChar char="•"/>
            </a:pPr>
            <a:r>
              <a:rPr lang="en-GB" sz="2200" dirty="0"/>
              <a:t>Economics</a:t>
            </a:r>
          </a:p>
          <a:p>
            <a:pPr marL="342900" indent="-342900">
              <a:buFont typeface="Arial" panose="020B0604020202020204" pitchFamily="34" charset="0"/>
              <a:buChar char="•"/>
            </a:pPr>
            <a:r>
              <a:rPr lang="en-GB" sz="2200" dirty="0"/>
              <a:t>Customer Service</a:t>
            </a:r>
          </a:p>
          <a:p>
            <a:pPr marL="342900" indent="-342900">
              <a:buFont typeface="Arial" panose="020B0604020202020204" pitchFamily="34" charset="0"/>
              <a:buChar char="•"/>
            </a:pPr>
            <a:r>
              <a:rPr lang="en-GB" sz="2200" dirty="0"/>
              <a:t>Digital Skills</a:t>
            </a:r>
          </a:p>
          <a:p>
            <a:pPr marL="342900" indent="-342900">
              <a:buFont typeface="Arial" panose="020B0604020202020204" pitchFamily="34" charset="0"/>
              <a:buChar char="•"/>
            </a:pPr>
            <a:r>
              <a:rPr lang="en-GB" sz="2200" dirty="0"/>
              <a:t>Communication</a:t>
            </a:r>
          </a:p>
          <a:p>
            <a:pPr marL="342900" indent="-342900">
              <a:buFont typeface="Arial" panose="020B0604020202020204" pitchFamily="34" charset="0"/>
              <a:buChar char="•"/>
            </a:pPr>
            <a:r>
              <a:rPr lang="en-GB" sz="2200" dirty="0"/>
              <a:t>Numeracy</a:t>
            </a:r>
          </a:p>
          <a:p>
            <a:pPr marL="342900" indent="-342900">
              <a:buFont typeface="Arial" panose="020B0604020202020204" pitchFamily="34" charset="0"/>
              <a:buChar char="•"/>
            </a:pPr>
            <a:r>
              <a:rPr lang="en-GB" sz="2200" dirty="0"/>
              <a:t>Organisation</a:t>
            </a:r>
          </a:p>
        </p:txBody>
      </p:sp>
    </p:spTree>
    <p:extLst>
      <p:ext uri="{BB962C8B-B14F-4D97-AF65-F5344CB8AC3E}">
        <p14:creationId xmlns:p14="http://schemas.microsoft.com/office/powerpoint/2010/main" val="2991313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E67EB-3660-8F62-ED69-F1257B1E18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CEC5E1-C995-DBDB-0560-C71313DE4BCB}"/>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Companies in Wolverhampton: Retail</a:t>
            </a:r>
          </a:p>
        </p:txBody>
      </p:sp>
      <p:sp>
        <p:nvSpPr>
          <p:cNvPr id="3" name="TextBox 2">
            <a:extLst>
              <a:ext uri="{FF2B5EF4-FFF2-40B4-BE49-F238E27FC236}">
                <a16:creationId xmlns:a16="http://schemas.microsoft.com/office/drawing/2014/main" id="{54B231DB-25F7-02C0-6DAD-24DE0D30A800}"/>
              </a:ext>
            </a:extLst>
          </p:cNvPr>
          <p:cNvSpPr txBox="1"/>
          <p:nvPr/>
        </p:nvSpPr>
        <p:spPr>
          <a:xfrm>
            <a:off x="838200" y="1599228"/>
            <a:ext cx="10515600" cy="3785652"/>
          </a:xfrm>
          <a:prstGeom prst="rect">
            <a:avLst/>
          </a:prstGeom>
          <a:noFill/>
        </p:spPr>
        <p:txBody>
          <a:bodyPr wrap="square" numCol="1" rtlCol="0">
            <a:spAutoFit/>
          </a:bodyPr>
          <a:lstStyle/>
          <a:p>
            <a:pPr marL="342900" indent="-342900">
              <a:buFont typeface="Arial" panose="020B0604020202020204" pitchFamily="34" charset="0"/>
              <a:buChar char="•"/>
            </a:pPr>
            <a:r>
              <a:rPr lang="en-GB" sz="2400" dirty="0"/>
              <a:t>JD Sports Fashion</a:t>
            </a:r>
          </a:p>
          <a:p>
            <a:pPr marL="342900" indent="-342900">
              <a:buFont typeface="Arial" panose="020B0604020202020204" pitchFamily="34" charset="0"/>
              <a:buChar char="•"/>
            </a:pPr>
            <a:r>
              <a:rPr lang="en-GB" sz="2400" dirty="0"/>
              <a:t>SportsDirect.com Retail Limited</a:t>
            </a:r>
          </a:p>
          <a:p>
            <a:pPr marL="342900" indent="-342900">
              <a:buFont typeface="Arial" panose="020B0604020202020204" pitchFamily="34" charset="0"/>
              <a:buChar char="•"/>
            </a:pPr>
            <a:r>
              <a:rPr lang="en-GB" sz="2400" dirty="0"/>
              <a:t>H&amp;M Hennes &amp; Mauritz UK Limited</a:t>
            </a:r>
          </a:p>
          <a:p>
            <a:pPr marL="342900" indent="-342900">
              <a:buFont typeface="Arial" panose="020B0604020202020204" pitchFamily="34" charset="0"/>
              <a:buChar char="•"/>
            </a:pPr>
            <a:r>
              <a:rPr lang="en-GB" sz="2400" dirty="0"/>
              <a:t>Boots UK Limited</a:t>
            </a:r>
          </a:p>
          <a:p>
            <a:pPr marL="342900" indent="-342900">
              <a:buFont typeface="Arial" panose="020B0604020202020204" pitchFamily="34" charset="0"/>
              <a:buChar char="•"/>
            </a:pPr>
            <a:r>
              <a:rPr lang="en-GB" sz="2400" dirty="0"/>
              <a:t>Primark Stores Limited</a:t>
            </a:r>
          </a:p>
          <a:p>
            <a:pPr marL="342900" indent="-342900">
              <a:buFont typeface="Arial" panose="020B0604020202020204" pitchFamily="34" charset="0"/>
              <a:buChar char="•"/>
            </a:pPr>
            <a:r>
              <a:rPr lang="en-GB" sz="2400" dirty="0"/>
              <a:t>Matalan Retail Ltd.</a:t>
            </a:r>
          </a:p>
          <a:p>
            <a:pPr marL="342900" indent="-342900">
              <a:buFont typeface="Arial" panose="020B0604020202020204" pitchFamily="34" charset="0"/>
              <a:buChar char="•"/>
            </a:pPr>
            <a:r>
              <a:rPr lang="en-GB" sz="2400" dirty="0"/>
              <a:t>B &amp; M Retail Limited</a:t>
            </a:r>
          </a:p>
          <a:p>
            <a:pPr marL="342900" indent="-342900">
              <a:buFont typeface="Arial" panose="020B0604020202020204" pitchFamily="34" charset="0"/>
              <a:buChar char="•"/>
            </a:pPr>
            <a:r>
              <a:rPr lang="en-GB" sz="2400" dirty="0"/>
              <a:t>Poundland Limited</a:t>
            </a:r>
          </a:p>
          <a:p>
            <a:pPr marL="342900" indent="-342900">
              <a:buFont typeface="Arial" panose="020B0604020202020204" pitchFamily="34" charset="0"/>
              <a:buChar char="•"/>
            </a:pPr>
            <a:r>
              <a:rPr lang="en-GB" sz="2400" dirty="0"/>
              <a:t>Tesco PLC</a:t>
            </a:r>
          </a:p>
          <a:p>
            <a:pPr marL="342900" indent="-342900">
              <a:buFont typeface="Arial" panose="020B0604020202020204" pitchFamily="34" charset="0"/>
              <a:buChar char="•"/>
            </a:pPr>
            <a:r>
              <a:rPr lang="en-GB" sz="2400" dirty="0"/>
              <a:t>J Sainsbury PLC</a:t>
            </a:r>
            <a:endParaRPr lang="en-GB" sz="2200" dirty="0"/>
          </a:p>
        </p:txBody>
      </p:sp>
    </p:spTree>
    <p:extLst>
      <p:ext uri="{BB962C8B-B14F-4D97-AF65-F5344CB8AC3E}">
        <p14:creationId xmlns:p14="http://schemas.microsoft.com/office/powerpoint/2010/main" val="2685575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8F238-9CB6-6E7B-A78C-5CD7B277B2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E0C59E-EC04-600D-FF2C-41ACC0E4D47A}"/>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Sector Trends in Business Services</a:t>
            </a:r>
          </a:p>
        </p:txBody>
      </p:sp>
      <p:sp>
        <p:nvSpPr>
          <p:cNvPr id="3" name="TextBox 2">
            <a:extLst>
              <a:ext uri="{FF2B5EF4-FFF2-40B4-BE49-F238E27FC236}">
                <a16:creationId xmlns:a16="http://schemas.microsoft.com/office/drawing/2014/main" id="{B9AA9A26-933D-8C84-6691-A7AAC1670F90}"/>
              </a:ext>
            </a:extLst>
          </p:cNvPr>
          <p:cNvSpPr txBox="1"/>
          <p:nvPr/>
        </p:nvSpPr>
        <p:spPr>
          <a:xfrm>
            <a:off x="838200" y="1599228"/>
            <a:ext cx="3258421" cy="5170646"/>
          </a:xfrm>
          <a:prstGeom prst="rect">
            <a:avLst/>
          </a:prstGeom>
          <a:noFill/>
        </p:spPr>
        <p:txBody>
          <a:bodyPr wrap="square" numCol="1" rtlCol="0">
            <a:spAutoFit/>
          </a:bodyPr>
          <a:lstStyle/>
          <a:p>
            <a:r>
              <a:rPr lang="en-GB" sz="2200" b="1" dirty="0"/>
              <a:t>Global Trends</a:t>
            </a:r>
          </a:p>
          <a:p>
            <a:pPr marL="342900" indent="-342900">
              <a:buFont typeface="Arial" panose="020B0604020202020204" pitchFamily="34" charset="0"/>
              <a:buChar char="•"/>
            </a:pPr>
            <a:r>
              <a:rPr lang="en-GB" sz="2200" dirty="0"/>
              <a:t>Marketing, staffing and IT sectors are using increased AI and automation</a:t>
            </a:r>
          </a:p>
          <a:p>
            <a:pPr marL="342900" indent="-342900">
              <a:buFont typeface="Arial" panose="020B0604020202020204" pitchFamily="34" charset="0"/>
              <a:buChar char="•"/>
            </a:pPr>
            <a:r>
              <a:rPr lang="en-GB" sz="2200" dirty="0"/>
              <a:t>Strong focus on sustainability</a:t>
            </a:r>
          </a:p>
          <a:p>
            <a:pPr marL="342900" indent="-342900">
              <a:buFont typeface="Arial" panose="020B0604020202020204" pitchFamily="34" charset="0"/>
              <a:buChar char="•"/>
            </a:pPr>
            <a:r>
              <a:rPr lang="en-GB" sz="2200" dirty="0"/>
              <a:t>Companies being bought/merged</a:t>
            </a:r>
          </a:p>
          <a:p>
            <a:pPr marL="342900" indent="-342900">
              <a:buFont typeface="Arial" panose="020B0604020202020204" pitchFamily="34" charset="0"/>
              <a:buChar char="•"/>
            </a:pPr>
            <a:r>
              <a:rPr lang="en-GB" sz="2200" dirty="0"/>
              <a:t>Investors most interested in smart tech solutions</a:t>
            </a:r>
          </a:p>
          <a:p>
            <a:pPr marL="342900" indent="-342900">
              <a:buFont typeface="Arial" panose="020B0604020202020204" pitchFamily="34" charset="0"/>
              <a:buChar char="•"/>
            </a:pPr>
            <a:r>
              <a:rPr lang="en-GB" sz="2200" dirty="0"/>
              <a:t>Subscription services becoming much more common.</a:t>
            </a:r>
          </a:p>
        </p:txBody>
      </p:sp>
      <p:sp>
        <p:nvSpPr>
          <p:cNvPr id="5" name="TextBox 4">
            <a:extLst>
              <a:ext uri="{FF2B5EF4-FFF2-40B4-BE49-F238E27FC236}">
                <a16:creationId xmlns:a16="http://schemas.microsoft.com/office/drawing/2014/main" id="{B43ED984-B228-7474-5E8D-DFA566B61B6C}"/>
              </a:ext>
            </a:extLst>
          </p:cNvPr>
          <p:cNvSpPr txBox="1"/>
          <p:nvPr/>
        </p:nvSpPr>
        <p:spPr>
          <a:xfrm>
            <a:off x="4466789" y="1599229"/>
            <a:ext cx="3258421" cy="2800767"/>
          </a:xfrm>
          <a:prstGeom prst="rect">
            <a:avLst/>
          </a:prstGeom>
          <a:noFill/>
        </p:spPr>
        <p:txBody>
          <a:bodyPr wrap="square" numCol="1" rtlCol="0">
            <a:spAutoFit/>
          </a:bodyPr>
          <a:lstStyle/>
          <a:p>
            <a:r>
              <a:rPr lang="en-GB" sz="2200" b="1" dirty="0"/>
              <a:t>Types of Jobs Available</a:t>
            </a:r>
          </a:p>
          <a:p>
            <a:pPr marL="342900" indent="-342900">
              <a:buFont typeface="Arial" panose="020B0604020202020204" pitchFamily="34" charset="0"/>
              <a:buChar char="•"/>
            </a:pPr>
            <a:r>
              <a:rPr lang="en-GB" sz="2200" dirty="0"/>
              <a:t>Project Manager</a:t>
            </a:r>
          </a:p>
          <a:p>
            <a:pPr marL="342900" indent="-342900">
              <a:buFont typeface="Arial" panose="020B0604020202020204" pitchFamily="34" charset="0"/>
              <a:buChar char="•"/>
            </a:pPr>
            <a:r>
              <a:rPr lang="en-GB" sz="2200" dirty="0"/>
              <a:t>Accountant</a:t>
            </a:r>
          </a:p>
          <a:p>
            <a:pPr marL="342900" indent="-342900">
              <a:buFont typeface="Arial" panose="020B0604020202020204" pitchFamily="34" charset="0"/>
              <a:buChar char="•"/>
            </a:pPr>
            <a:r>
              <a:rPr lang="en-GB" sz="2200" dirty="0"/>
              <a:t>Mortgage Advisor</a:t>
            </a:r>
          </a:p>
          <a:p>
            <a:pPr marL="342900" indent="-342900">
              <a:buFont typeface="Arial" panose="020B0604020202020204" pitchFamily="34" charset="0"/>
              <a:buChar char="•"/>
            </a:pPr>
            <a:r>
              <a:rPr lang="en-GB" sz="2200" dirty="0"/>
              <a:t>Cyber Security Specialist</a:t>
            </a:r>
          </a:p>
          <a:p>
            <a:pPr marL="342900" indent="-342900">
              <a:buFont typeface="Arial" panose="020B0604020202020204" pitchFamily="34" charset="0"/>
              <a:buChar char="•"/>
            </a:pPr>
            <a:r>
              <a:rPr lang="en-GB" sz="2200" dirty="0"/>
              <a:t>Other administrative occupations</a:t>
            </a:r>
          </a:p>
        </p:txBody>
      </p:sp>
      <p:sp>
        <p:nvSpPr>
          <p:cNvPr id="6" name="TextBox 5">
            <a:extLst>
              <a:ext uri="{FF2B5EF4-FFF2-40B4-BE49-F238E27FC236}">
                <a16:creationId xmlns:a16="http://schemas.microsoft.com/office/drawing/2014/main" id="{29AFD500-9BD3-A670-6FAE-E1AD90AB2A9A}"/>
              </a:ext>
            </a:extLst>
          </p:cNvPr>
          <p:cNvSpPr txBox="1"/>
          <p:nvPr/>
        </p:nvSpPr>
        <p:spPr>
          <a:xfrm>
            <a:off x="8095378" y="1599228"/>
            <a:ext cx="3258421" cy="3477875"/>
          </a:xfrm>
          <a:prstGeom prst="rect">
            <a:avLst/>
          </a:prstGeom>
          <a:noFill/>
        </p:spPr>
        <p:txBody>
          <a:bodyPr wrap="square" numCol="1" rtlCol="0">
            <a:spAutoFit/>
          </a:bodyPr>
          <a:lstStyle/>
          <a:p>
            <a:r>
              <a:rPr lang="en-GB" sz="2200" b="1" dirty="0"/>
              <a:t>Subjects/Skills to Consider</a:t>
            </a:r>
          </a:p>
          <a:p>
            <a:pPr marL="342900" indent="-342900">
              <a:buFont typeface="Arial" panose="020B0604020202020204" pitchFamily="34" charset="0"/>
              <a:buChar char="•"/>
            </a:pPr>
            <a:r>
              <a:rPr lang="en-GB" sz="2200" dirty="0"/>
              <a:t>Business</a:t>
            </a:r>
          </a:p>
          <a:p>
            <a:pPr marL="342900" indent="-342900">
              <a:buFont typeface="Arial" panose="020B0604020202020204" pitchFamily="34" charset="0"/>
              <a:buChar char="•"/>
            </a:pPr>
            <a:r>
              <a:rPr lang="en-GB" sz="2200" dirty="0"/>
              <a:t>Economics</a:t>
            </a:r>
          </a:p>
          <a:p>
            <a:pPr marL="342900" indent="-342900">
              <a:buFont typeface="Arial" panose="020B0604020202020204" pitchFamily="34" charset="0"/>
              <a:buChar char="•"/>
            </a:pPr>
            <a:r>
              <a:rPr lang="en-GB" sz="2200" dirty="0"/>
              <a:t>Maths</a:t>
            </a:r>
          </a:p>
          <a:p>
            <a:pPr marL="342900" indent="-342900">
              <a:buFont typeface="Arial" panose="020B0604020202020204" pitchFamily="34" charset="0"/>
              <a:buChar char="•"/>
            </a:pPr>
            <a:r>
              <a:rPr lang="en-GB" sz="2200" dirty="0"/>
              <a:t>ICT/Computing</a:t>
            </a:r>
          </a:p>
          <a:p>
            <a:pPr marL="342900" indent="-342900">
              <a:buFont typeface="Arial" panose="020B0604020202020204" pitchFamily="34" charset="0"/>
              <a:buChar char="•"/>
            </a:pPr>
            <a:r>
              <a:rPr lang="en-GB" sz="2200" dirty="0"/>
              <a:t>English</a:t>
            </a:r>
          </a:p>
          <a:p>
            <a:pPr marL="342900" indent="-342900">
              <a:buFont typeface="Arial" panose="020B0604020202020204" pitchFamily="34" charset="0"/>
              <a:buChar char="•"/>
            </a:pPr>
            <a:r>
              <a:rPr lang="en-GB" sz="2200" dirty="0"/>
              <a:t>Numeracy</a:t>
            </a:r>
          </a:p>
          <a:p>
            <a:pPr marL="342900" indent="-342900">
              <a:buFont typeface="Arial" panose="020B0604020202020204" pitchFamily="34" charset="0"/>
              <a:buChar char="•"/>
            </a:pPr>
            <a:r>
              <a:rPr lang="en-GB" sz="2200" dirty="0"/>
              <a:t>Customer Service</a:t>
            </a:r>
          </a:p>
          <a:p>
            <a:pPr marL="342900" indent="-342900">
              <a:buFont typeface="Arial" panose="020B0604020202020204" pitchFamily="34" charset="0"/>
              <a:buChar char="•"/>
            </a:pPr>
            <a:r>
              <a:rPr lang="en-GB" sz="2200" dirty="0"/>
              <a:t>Organisation</a:t>
            </a:r>
          </a:p>
          <a:p>
            <a:pPr marL="342900" indent="-342900">
              <a:buFont typeface="Arial" panose="020B0604020202020204" pitchFamily="34" charset="0"/>
              <a:buChar char="•"/>
            </a:pPr>
            <a:r>
              <a:rPr lang="en-GB" sz="2200" dirty="0"/>
              <a:t>Adaptability</a:t>
            </a:r>
          </a:p>
        </p:txBody>
      </p:sp>
    </p:spTree>
    <p:extLst>
      <p:ext uri="{BB962C8B-B14F-4D97-AF65-F5344CB8AC3E}">
        <p14:creationId xmlns:p14="http://schemas.microsoft.com/office/powerpoint/2010/main" val="2902173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A6389-3D95-A783-41F8-EF8A7071E8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7DD7A2-81C0-95B0-441B-22CBE890D62B}"/>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Companies in Wolverhampton: Business Services</a:t>
            </a:r>
          </a:p>
        </p:txBody>
      </p:sp>
      <p:sp>
        <p:nvSpPr>
          <p:cNvPr id="3" name="TextBox 2">
            <a:extLst>
              <a:ext uri="{FF2B5EF4-FFF2-40B4-BE49-F238E27FC236}">
                <a16:creationId xmlns:a16="http://schemas.microsoft.com/office/drawing/2014/main" id="{FFC07F3B-9942-32B1-95F5-A61004E77063}"/>
              </a:ext>
            </a:extLst>
          </p:cNvPr>
          <p:cNvSpPr txBox="1"/>
          <p:nvPr/>
        </p:nvSpPr>
        <p:spPr>
          <a:xfrm>
            <a:off x="838200" y="1599228"/>
            <a:ext cx="10515600" cy="4154984"/>
          </a:xfrm>
          <a:prstGeom prst="rect">
            <a:avLst/>
          </a:prstGeom>
          <a:noFill/>
        </p:spPr>
        <p:txBody>
          <a:bodyPr wrap="square" numCol="1" rtlCol="0">
            <a:spAutoFit/>
          </a:bodyPr>
          <a:lstStyle/>
          <a:p>
            <a:pPr marL="342900" indent="-342900">
              <a:buFont typeface="Arial" panose="020B0604020202020204" pitchFamily="34" charset="0"/>
              <a:buChar char="•"/>
            </a:pPr>
            <a:r>
              <a:rPr lang="en-GB" sz="2400" dirty="0"/>
              <a:t>Charter Court Financial Services Group PLC</a:t>
            </a:r>
          </a:p>
          <a:p>
            <a:pPr marL="342900" indent="-342900">
              <a:buFont typeface="Arial" panose="020B0604020202020204" pitchFamily="34" charset="0"/>
              <a:buChar char="•"/>
            </a:pPr>
            <a:r>
              <a:rPr lang="en-GB" sz="2400" dirty="0"/>
              <a:t>LSP Holding (UK) Ltd</a:t>
            </a:r>
          </a:p>
          <a:p>
            <a:pPr marL="342900" indent="-342900">
              <a:buFont typeface="Arial" panose="020B0604020202020204" pitchFamily="34" charset="0"/>
              <a:buChar char="•"/>
            </a:pPr>
            <a:r>
              <a:rPr lang="en-GB" sz="2400" dirty="0"/>
              <a:t>Mehta Holdings Limited</a:t>
            </a:r>
          </a:p>
          <a:p>
            <a:pPr marL="342900" indent="-342900">
              <a:buFont typeface="Arial" panose="020B0604020202020204" pitchFamily="34" charset="0"/>
              <a:buChar char="•"/>
            </a:pPr>
            <a:r>
              <a:rPr lang="en-GB" sz="2400" dirty="0"/>
              <a:t>King &amp; Moffatt UK Limited</a:t>
            </a:r>
          </a:p>
          <a:p>
            <a:pPr marL="342900" indent="-342900">
              <a:buFont typeface="Arial" panose="020B0604020202020204" pitchFamily="34" charset="0"/>
              <a:buChar char="•"/>
            </a:pPr>
            <a:r>
              <a:rPr lang="en-GB" sz="2400" dirty="0"/>
              <a:t>Exact Mortgage Experts Limited</a:t>
            </a:r>
          </a:p>
          <a:p>
            <a:pPr marL="342900" indent="-342900">
              <a:buFont typeface="Arial" panose="020B0604020202020204" pitchFamily="34" charset="0"/>
              <a:buChar char="•"/>
            </a:pPr>
            <a:r>
              <a:rPr lang="en-GB" sz="2400" dirty="0" err="1"/>
              <a:t>Kirstall</a:t>
            </a:r>
            <a:r>
              <a:rPr lang="en-GB" sz="2400" dirty="0"/>
              <a:t> Limited</a:t>
            </a:r>
          </a:p>
          <a:p>
            <a:pPr marL="342900" indent="-342900">
              <a:buFont typeface="Arial" panose="020B0604020202020204" pitchFamily="34" charset="0"/>
              <a:buChar char="•"/>
            </a:pPr>
            <a:r>
              <a:rPr lang="en-GB" sz="2400" dirty="0"/>
              <a:t>Core Five Consulting Limited</a:t>
            </a:r>
          </a:p>
          <a:p>
            <a:pPr marL="342900" indent="-342900">
              <a:buFont typeface="Arial" panose="020B0604020202020204" pitchFamily="34" charset="0"/>
              <a:buChar char="•"/>
            </a:pPr>
            <a:r>
              <a:rPr lang="en-GB" sz="2400" dirty="0" err="1"/>
              <a:t>Overwerx</a:t>
            </a:r>
            <a:r>
              <a:rPr lang="en-GB" sz="2400" dirty="0"/>
              <a:t> Ltd</a:t>
            </a:r>
          </a:p>
          <a:p>
            <a:pPr marL="342900" indent="-342900">
              <a:buFont typeface="Arial" panose="020B0604020202020204" pitchFamily="34" charset="0"/>
              <a:buChar char="•"/>
            </a:pPr>
            <a:r>
              <a:rPr lang="en-GB" sz="2400" dirty="0"/>
              <a:t>LGPS Central Limited</a:t>
            </a:r>
          </a:p>
          <a:p>
            <a:pPr marL="342900" indent="-342900">
              <a:buFont typeface="Arial" panose="020B0604020202020204" pitchFamily="34" charset="0"/>
              <a:buChar char="•"/>
            </a:pPr>
            <a:r>
              <a:rPr lang="en-GB" sz="2400" dirty="0"/>
              <a:t>Technology Management Limited</a:t>
            </a:r>
          </a:p>
          <a:p>
            <a:pPr marL="342900" indent="-342900">
              <a:buFont typeface="Arial" panose="020B0604020202020204" pitchFamily="34" charset="0"/>
              <a:buChar char="•"/>
            </a:pPr>
            <a:r>
              <a:rPr lang="en-GB" sz="2400" dirty="0"/>
              <a:t>S &amp; B Industrial Investments Limited</a:t>
            </a:r>
            <a:endParaRPr lang="en-GB" sz="2200" dirty="0"/>
          </a:p>
        </p:txBody>
      </p:sp>
    </p:spTree>
    <p:extLst>
      <p:ext uri="{BB962C8B-B14F-4D97-AF65-F5344CB8AC3E}">
        <p14:creationId xmlns:p14="http://schemas.microsoft.com/office/powerpoint/2010/main" val="2759528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A18A2-8922-3EA1-8BA7-10718DDE89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DF5AD4-3A79-CBDC-D24A-6D28476121D9}"/>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Sector Trends in Visitor Economy</a:t>
            </a:r>
          </a:p>
        </p:txBody>
      </p:sp>
      <p:sp>
        <p:nvSpPr>
          <p:cNvPr id="3" name="TextBox 2">
            <a:extLst>
              <a:ext uri="{FF2B5EF4-FFF2-40B4-BE49-F238E27FC236}">
                <a16:creationId xmlns:a16="http://schemas.microsoft.com/office/drawing/2014/main" id="{D87C24BD-0EB4-1DC4-FA29-874A0BCED088}"/>
              </a:ext>
            </a:extLst>
          </p:cNvPr>
          <p:cNvSpPr txBox="1"/>
          <p:nvPr/>
        </p:nvSpPr>
        <p:spPr>
          <a:xfrm>
            <a:off x="838200" y="1599228"/>
            <a:ext cx="3258421" cy="3816429"/>
          </a:xfrm>
          <a:prstGeom prst="rect">
            <a:avLst/>
          </a:prstGeom>
          <a:noFill/>
        </p:spPr>
        <p:txBody>
          <a:bodyPr wrap="square" numCol="1" rtlCol="0">
            <a:spAutoFit/>
          </a:bodyPr>
          <a:lstStyle/>
          <a:p>
            <a:r>
              <a:rPr lang="en-GB" sz="2200" b="1" dirty="0"/>
              <a:t>Global Trends</a:t>
            </a:r>
          </a:p>
          <a:p>
            <a:pPr marL="342900" indent="-342900">
              <a:buFont typeface="Arial" panose="020B0604020202020204" pitchFamily="34" charset="0"/>
              <a:buChar char="•"/>
            </a:pPr>
            <a:r>
              <a:rPr lang="en-GB" sz="2200" dirty="0"/>
              <a:t>Changes in travel trends</a:t>
            </a:r>
          </a:p>
          <a:p>
            <a:pPr marL="342900" indent="-342900">
              <a:buFont typeface="Arial" panose="020B0604020202020204" pitchFamily="34" charset="0"/>
              <a:buChar char="•"/>
            </a:pPr>
            <a:r>
              <a:rPr lang="en-GB" sz="2200" dirty="0"/>
              <a:t>Increase in ‘wellness tourism’ (yoga retreats, nature walks, etc.)</a:t>
            </a:r>
          </a:p>
          <a:p>
            <a:pPr marL="342900" indent="-342900">
              <a:buFont typeface="Arial" panose="020B0604020202020204" pitchFamily="34" charset="0"/>
              <a:buChar char="•"/>
            </a:pPr>
            <a:r>
              <a:rPr lang="en-GB" sz="2200" dirty="0"/>
              <a:t>Focus on eco-friendly travel</a:t>
            </a:r>
          </a:p>
          <a:p>
            <a:pPr marL="342900" indent="-342900">
              <a:buFont typeface="Arial" panose="020B0604020202020204" pitchFamily="34" charset="0"/>
              <a:buChar char="•"/>
            </a:pPr>
            <a:r>
              <a:rPr lang="en-GB" sz="2200" dirty="0"/>
              <a:t>Attractions being more hands-on and interactive; utilisation of technology</a:t>
            </a:r>
          </a:p>
        </p:txBody>
      </p:sp>
      <p:sp>
        <p:nvSpPr>
          <p:cNvPr id="5" name="TextBox 4">
            <a:extLst>
              <a:ext uri="{FF2B5EF4-FFF2-40B4-BE49-F238E27FC236}">
                <a16:creationId xmlns:a16="http://schemas.microsoft.com/office/drawing/2014/main" id="{80E9666E-6A1E-2521-B494-F785C45A8FC6}"/>
              </a:ext>
            </a:extLst>
          </p:cNvPr>
          <p:cNvSpPr txBox="1"/>
          <p:nvPr/>
        </p:nvSpPr>
        <p:spPr>
          <a:xfrm>
            <a:off x="4466789" y="1599229"/>
            <a:ext cx="3258421" cy="5170646"/>
          </a:xfrm>
          <a:prstGeom prst="rect">
            <a:avLst/>
          </a:prstGeom>
          <a:noFill/>
        </p:spPr>
        <p:txBody>
          <a:bodyPr wrap="square" numCol="1" rtlCol="0">
            <a:spAutoFit/>
          </a:bodyPr>
          <a:lstStyle/>
          <a:p>
            <a:r>
              <a:rPr lang="en-GB" sz="2200" b="1" dirty="0"/>
              <a:t>Types of Jobs Available</a:t>
            </a:r>
          </a:p>
          <a:p>
            <a:pPr marL="342900" indent="-342900">
              <a:buFont typeface="Arial" panose="020B0604020202020204" pitchFamily="34" charset="0"/>
              <a:buChar char="•"/>
            </a:pPr>
            <a:r>
              <a:rPr lang="en-GB" sz="2200" dirty="0"/>
              <a:t>Hotel Receptionist</a:t>
            </a:r>
          </a:p>
          <a:p>
            <a:pPr marL="342900" indent="-342900">
              <a:buFont typeface="Arial" panose="020B0604020202020204" pitchFamily="34" charset="0"/>
              <a:buChar char="•"/>
            </a:pPr>
            <a:r>
              <a:rPr lang="en-GB" sz="2200" dirty="0"/>
              <a:t>Waiter</a:t>
            </a:r>
          </a:p>
          <a:p>
            <a:pPr marL="342900" indent="-342900">
              <a:buFont typeface="Arial" panose="020B0604020202020204" pitchFamily="34" charset="0"/>
              <a:buChar char="•"/>
            </a:pPr>
            <a:r>
              <a:rPr lang="en-GB" sz="2200" dirty="0"/>
              <a:t>Travel Agent Assistant</a:t>
            </a:r>
          </a:p>
          <a:p>
            <a:pPr marL="342900" indent="-342900">
              <a:buFont typeface="Arial" panose="020B0604020202020204" pitchFamily="34" charset="0"/>
              <a:buChar char="•"/>
            </a:pPr>
            <a:r>
              <a:rPr lang="en-GB" sz="2200" dirty="0"/>
              <a:t>Tour Guide</a:t>
            </a:r>
          </a:p>
          <a:p>
            <a:pPr marL="342900" indent="-342900">
              <a:buFont typeface="Arial" panose="020B0604020202020204" pitchFamily="34" charset="0"/>
              <a:buChar char="•"/>
            </a:pPr>
            <a:r>
              <a:rPr lang="en-GB" sz="2200" dirty="0"/>
              <a:t>Airport Customer Service</a:t>
            </a:r>
          </a:p>
          <a:p>
            <a:pPr marL="342900" indent="-342900">
              <a:buFont typeface="Arial" panose="020B0604020202020204" pitchFamily="34" charset="0"/>
              <a:buChar char="•"/>
            </a:pPr>
            <a:r>
              <a:rPr lang="en-GB" sz="2200" dirty="0"/>
              <a:t>Event Assistant</a:t>
            </a:r>
          </a:p>
          <a:p>
            <a:pPr marL="342900" indent="-342900">
              <a:buFont typeface="Arial" panose="020B0604020202020204" pitchFamily="34" charset="0"/>
              <a:buChar char="•"/>
            </a:pPr>
            <a:r>
              <a:rPr lang="en-GB" sz="2200" dirty="0"/>
              <a:t>Ticketing/Front of House Staff</a:t>
            </a:r>
          </a:p>
          <a:p>
            <a:pPr marL="342900" indent="-342900">
              <a:buFont typeface="Arial" panose="020B0604020202020204" pitchFamily="34" charset="0"/>
              <a:buChar char="•"/>
            </a:pPr>
            <a:r>
              <a:rPr lang="en-GB" sz="2200" dirty="0"/>
              <a:t>Sports/Leisure Centre Assistant</a:t>
            </a:r>
          </a:p>
          <a:p>
            <a:pPr marL="342900" indent="-342900">
              <a:buFont typeface="Arial" panose="020B0604020202020204" pitchFamily="34" charset="0"/>
              <a:buChar char="•"/>
            </a:pPr>
            <a:r>
              <a:rPr lang="en-GB" sz="2200" dirty="0"/>
              <a:t>Venue Staff</a:t>
            </a:r>
          </a:p>
          <a:p>
            <a:pPr marL="342900" indent="-342900">
              <a:buFont typeface="Arial" panose="020B0604020202020204" pitchFamily="34" charset="0"/>
              <a:buChar char="•"/>
            </a:pPr>
            <a:r>
              <a:rPr lang="en-GB" sz="2200" dirty="0"/>
              <a:t>Social Media Coordinator</a:t>
            </a:r>
          </a:p>
        </p:txBody>
      </p:sp>
      <p:sp>
        <p:nvSpPr>
          <p:cNvPr id="6" name="TextBox 5">
            <a:extLst>
              <a:ext uri="{FF2B5EF4-FFF2-40B4-BE49-F238E27FC236}">
                <a16:creationId xmlns:a16="http://schemas.microsoft.com/office/drawing/2014/main" id="{4A13168B-4DA8-4B5F-1241-F8A17531A1B3}"/>
              </a:ext>
            </a:extLst>
          </p:cNvPr>
          <p:cNvSpPr txBox="1"/>
          <p:nvPr/>
        </p:nvSpPr>
        <p:spPr>
          <a:xfrm>
            <a:off x="8095378" y="1599228"/>
            <a:ext cx="3258421" cy="4832092"/>
          </a:xfrm>
          <a:prstGeom prst="rect">
            <a:avLst/>
          </a:prstGeom>
          <a:noFill/>
        </p:spPr>
        <p:txBody>
          <a:bodyPr wrap="square" numCol="1" rtlCol="0">
            <a:spAutoFit/>
          </a:bodyPr>
          <a:lstStyle/>
          <a:p>
            <a:r>
              <a:rPr lang="en-GB" sz="2200" b="1" dirty="0"/>
              <a:t>Subjects/Skills to Consider</a:t>
            </a:r>
          </a:p>
          <a:p>
            <a:pPr marL="342900" indent="-342900">
              <a:buFont typeface="Arial" panose="020B0604020202020204" pitchFamily="34" charset="0"/>
              <a:buChar char="•"/>
            </a:pPr>
            <a:r>
              <a:rPr lang="en-GB" sz="2200" dirty="0"/>
              <a:t>English</a:t>
            </a:r>
          </a:p>
          <a:p>
            <a:pPr marL="342900" indent="-342900">
              <a:buFont typeface="Arial" panose="020B0604020202020204" pitchFamily="34" charset="0"/>
              <a:buChar char="•"/>
            </a:pPr>
            <a:r>
              <a:rPr lang="en-GB" sz="2200" dirty="0"/>
              <a:t>Geography</a:t>
            </a:r>
          </a:p>
          <a:p>
            <a:pPr marL="342900" indent="-342900">
              <a:buFont typeface="Arial" panose="020B0604020202020204" pitchFamily="34" charset="0"/>
              <a:buChar char="•"/>
            </a:pPr>
            <a:r>
              <a:rPr lang="en-GB" sz="2200" dirty="0"/>
              <a:t>Business</a:t>
            </a:r>
          </a:p>
          <a:p>
            <a:pPr marL="342900" indent="-342900">
              <a:buFont typeface="Arial" panose="020B0604020202020204" pitchFamily="34" charset="0"/>
              <a:buChar char="•"/>
            </a:pPr>
            <a:r>
              <a:rPr lang="en-GB" sz="2200" dirty="0"/>
              <a:t>ICT/Computing</a:t>
            </a:r>
          </a:p>
          <a:p>
            <a:pPr marL="342900" indent="-342900">
              <a:buFont typeface="Arial" panose="020B0604020202020204" pitchFamily="34" charset="0"/>
              <a:buChar char="•"/>
            </a:pPr>
            <a:r>
              <a:rPr lang="en-GB" sz="2200" dirty="0"/>
              <a:t>Languages</a:t>
            </a:r>
          </a:p>
          <a:p>
            <a:pPr marL="342900" indent="-342900">
              <a:buFont typeface="Arial" panose="020B0604020202020204" pitchFamily="34" charset="0"/>
              <a:buChar char="•"/>
            </a:pPr>
            <a:r>
              <a:rPr lang="en-GB" sz="2200" dirty="0"/>
              <a:t>Drama/Performing Arts</a:t>
            </a:r>
          </a:p>
          <a:p>
            <a:pPr marL="342900" indent="-342900">
              <a:buFont typeface="Arial" panose="020B0604020202020204" pitchFamily="34" charset="0"/>
              <a:buChar char="•"/>
            </a:pPr>
            <a:r>
              <a:rPr lang="en-GB" sz="2200" dirty="0"/>
              <a:t>Maths</a:t>
            </a:r>
          </a:p>
          <a:p>
            <a:pPr marL="342900" indent="-342900">
              <a:buFont typeface="Arial" panose="020B0604020202020204" pitchFamily="34" charset="0"/>
              <a:buChar char="•"/>
            </a:pPr>
            <a:r>
              <a:rPr lang="en-GB" sz="2200" dirty="0"/>
              <a:t>Hospitality &amp; Catering</a:t>
            </a:r>
          </a:p>
          <a:p>
            <a:pPr marL="342900" indent="-342900">
              <a:buFont typeface="Arial" panose="020B0604020202020204" pitchFamily="34" charset="0"/>
              <a:buChar char="•"/>
            </a:pPr>
            <a:r>
              <a:rPr lang="en-GB" sz="2200" dirty="0"/>
              <a:t>Travel &amp; Tourism</a:t>
            </a:r>
          </a:p>
          <a:p>
            <a:pPr marL="342900" indent="-342900">
              <a:buFont typeface="Arial" panose="020B0604020202020204" pitchFamily="34" charset="0"/>
              <a:buChar char="•"/>
            </a:pPr>
            <a:r>
              <a:rPr lang="en-GB" sz="2200" dirty="0"/>
              <a:t>Presentation Skills</a:t>
            </a:r>
          </a:p>
          <a:p>
            <a:pPr marL="342900" indent="-342900">
              <a:buFont typeface="Arial" panose="020B0604020202020204" pitchFamily="34" charset="0"/>
              <a:buChar char="•"/>
            </a:pPr>
            <a:r>
              <a:rPr lang="en-GB" sz="2200" dirty="0"/>
              <a:t>Cultural Awareness</a:t>
            </a:r>
          </a:p>
          <a:p>
            <a:pPr marL="342900" indent="-342900">
              <a:buFont typeface="Arial" panose="020B0604020202020204" pitchFamily="34" charset="0"/>
              <a:buChar char="•"/>
            </a:pPr>
            <a:r>
              <a:rPr lang="en-GB" sz="2200" dirty="0"/>
              <a:t>Customer Service</a:t>
            </a:r>
          </a:p>
          <a:p>
            <a:pPr marL="342900" indent="-342900">
              <a:buFont typeface="Arial" panose="020B0604020202020204" pitchFamily="34" charset="0"/>
              <a:buChar char="•"/>
            </a:pPr>
            <a:r>
              <a:rPr lang="en-GB" sz="2200" dirty="0"/>
              <a:t>Digital Skills</a:t>
            </a:r>
          </a:p>
        </p:txBody>
      </p:sp>
    </p:spTree>
    <p:extLst>
      <p:ext uri="{BB962C8B-B14F-4D97-AF65-F5344CB8AC3E}">
        <p14:creationId xmlns:p14="http://schemas.microsoft.com/office/powerpoint/2010/main" val="3516668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136DF-E58B-A3C4-4025-C2973DABDD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31DF41-633B-A01D-54E1-838CF53795E0}"/>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Companies in Wolverhampton: Visitor Economy</a:t>
            </a:r>
          </a:p>
        </p:txBody>
      </p:sp>
      <p:sp>
        <p:nvSpPr>
          <p:cNvPr id="3" name="TextBox 2">
            <a:extLst>
              <a:ext uri="{FF2B5EF4-FFF2-40B4-BE49-F238E27FC236}">
                <a16:creationId xmlns:a16="http://schemas.microsoft.com/office/drawing/2014/main" id="{032BA3A4-0E6A-8400-4512-DE7BFC53BEBF}"/>
              </a:ext>
            </a:extLst>
          </p:cNvPr>
          <p:cNvSpPr txBox="1"/>
          <p:nvPr/>
        </p:nvSpPr>
        <p:spPr>
          <a:xfrm>
            <a:off x="838200" y="2090172"/>
            <a:ext cx="10515600" cy="2677656"/>
          </a:xfrm>
          <a:prstGeom prst="rect">
            <a:avLst/>
          </a:prstGeom>
          <a:noFill/>
        </p:spPr>
        <p:txBody>
          <a:bodyPr wrap="square" numCol="1" rtlCol="0">
            <a:spAutoFit/>
          </a:bodyPr>
          <a:lstStyle/>
          <a:p>
            <a:pPr marL="342900" indent="-342900">
              <a:buFont typeface="Arial" panose="020B0604020202020204" pitchFamily="34" charset="0"/>
              <a:buChar char="•"/>
            </a:pPr>
            <a:r>
              <a:rPr lang="en-GB" sz="2400" dirty="0"/>
              <a:t>Wolverhampton Grand Theatre (1982) Limited</a:t>
            </a:r>
          </a:p>
          <a:p>
            <a:pPr marL="342900" indent="-342900">
              <a:buFont typeface="Arial" panose="020B0604020202020204" pitchFamily="34" charset="0"/>
              <a:buChar char="•"/>
            </a:pPr>
            <a:r>
              <a:rPr lang="en-GB" sz="2400" dirty="0"/>
              <a:t>Wolverhampton Art Gallery</a:t>
            </a:r>
          </a:p>
          <a:p>
            <a:pPr marL="342900" indent="-342900">
              <a:buFont typeface="Arial" panose="020B0604020202020204" pitchFamily="34" charset="0"/>
              <a:buChar char="•"/>
            </a:pPr>
            <a:r>
              <a:rPr lang="en-GB" sz="2400" dirty="0"/>
              <a:t>University of Wolverhampton at The Halls</a:t>
            </a:r>
          </a:p>
          <a:p>
            <a:pPr marL="342900" indent="-342900">
              <a:buFont typeface="Arial" panose="020B0604020202020204" pitchFamily="34" charset="0"/>
              <a:buChar char="•"/>
            </a:pPr>
            <a:r>
              <a:rPr lang="en-GB" sz="2400" dirty="0"/>
              <a:t>Wolverhampton Racecourse</a:t>
            </a:r>
          </a:p>
          <a:p>
            <a:pPr marL="342900" indent="-342900">
              <a:buFont typeface="Arial" panose="020B0604020202020204" pitchFamily="34" charset="0"/>
              <a:buChar char="•"/>
            </a:pPr>
            <a:r>
              <a:rPr lang="en-GB" sz="2400" dirty="0"/>
              <a:t>Wolverhampton Wanderers Football Club Bars &amp; Restaurants</a:t>
            </a:r>
          </a:p>
          <a:p>
            <a:pPr marL="342900" indent="-342900">
              <a:buFont typeface="Arial" panose="020B0604020202020204" pitchFamily="34" charset="0"/>
              <a:buChar char="•"/>
            </a:pPr>
            <a:r>
              <a:rPr lang="en-GB" sz="2400" dirty="0"/>
              <a:t>Hotels</a:t>
            </a:r>
          </a:p>
          <a:p>
            <a:pPr marL="342900" indent="-342900">
              <a:buFont typeface="Arial" panose="020B0604020202020204" pitchFamily="34" charset="0"/>
              <a:buChar char="•"/>
            </a:pPr>
            <a:r>
              <a:rPr lang="en-GB" sz="2400" dirty="0"/>
              <a:t>Retail &amp; Shopping</a:t>
            </a:r>
            <a:endParaRPr lang="en-GB" sz="2200" dirty="0"/>
          </a:p>
        </p:txBody>
      </p:sp>
    </p:spTree>
    <p:extLst>
      <p:ext uri="{BB962C8B-B14F-4D97-AF65-F5344CB8AC3E}">
        <p14:creationId xmlns:p14="http://schemas.microsoft.com/office/powerpoint/2010/main" val="384395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0114C-0F0A-DBA6-9DBB-60D93452B7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6C7F67-048E-2333-C02A-3D34566C4C03}"/>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Sector Trends in Public Sector</a:t>
            </a:r>
          </a:p>
        </p:txBody>
      </p:sp>
      <p:sp>
        <p:nvSpPr>
          <p:cNvPr id="3" name="TextBox 2">
            <a:extLst>
              <a:ext uri="{FF2B5EF4-FFF2-40B4-BE49-F238E27FC236}">
                <a16:creationId xmlns:a16="http://schemas.microsoft.com/office/drawing/2014/main" id="{B24D9274-BC92-D768-A79B-DACAD7790F47}"/>
              </a:ext>
            </a:extLst>
          </p:cNvPr>
          <p:cNvSpPr txBox="1"/>
          <p:nvPr/>
        </p:nvSpPr>
        <p:spPr>
          <a:xfrm>
            <a:off x="838200" y="1599228"/>
            <a:ext cx="3258421" cy="5170646"/>
          </a:xfrm>
          <a:prstGeom prst="rect">
            <a:avLst/>
          </a:prstGeom>
          <a:noFill/>
        </p:spPr>
        <p:txBody>
          <a:bodyPr wrap="square" numCol="1" rtlCol="0">
            <a:spAutoFit/>
          </a:bodyPr>
          <a:lstStyle/>
          <a:p>
            <a:r>
              <a:rPr lang="en-GB" sz="2200" b="1" dirty="0"/>
              <a:t>Global Trends</a:t>
            </a:r>
          </a:p>
          <a:p>
            <a:pPr marL="342900" indent="-342900">
              <a:buFont typeface="Arial" panose="020B0604020202020204" pitchFamily="34" charset="0"/>
              <a:buChar char="•"/>
            </a:pPr>
            <a:r>
              <a:rPr lang="en-GB" sz="2200" dirty="0"/>
              <a:t>Governments using more digital tools, AI and automation</a:t>
            </a:r>
          </a:p>
          <a:p>
            <a:pPr marL="342900" indent="-342900">
              <a:buFont typeface="Arial" panose="020B0604020202020204" pitchFamily="34" charset="0"/>
              <a:buChar char="•"/>
            </a:pPr>
            <a:r>
              <a:rPr lang="en-GB" sz="2200" dirty="0"/>
              <a:t>Focus on employee wellbeing</a:t>
            </a:r>
          </a:p>
          <a:p>
            <a:pPr marL="342900" indent="-342900">
              <a:buFont typeface="Arial" panose="020B0604020202020204" pitchFamily="34" charset="0"/>
              <a:buChar char="•"/>
            </a:pPr>
            <a:r>
              <a:rPr lang="en-GB" sz="2200" dirty="0"/>
              <a:t>NHS and central governments growing in jobs, local councils are struggling</a:t>
            </a:r>
          </a:p>
          <a:p>
            <a:pPr marL="342900" indent="-342900">
              <a:buFont typeface="Arial" panose="020B0604020202020204" pitchFamily="34" charset="0"/>
              <a:buChar char="•"/>
            </a:pPr>
            <a:r>
              <a:rPr lang="en-GB" sz="2200" dirty="0"/>
              <a:t>Modernisation of workplaces</a:t>
            </a:r>
          </a:p>
          <a:p>
            <a:pPr marL="342900" indent="-342900">
              <a:buFont typeface="Arial" panose="020B0604020202020204" pitchFamily="34" charset="0"/>
              <a:buChar char="•"/>
            </a:pPr>
            <a:r>
              <a:rPr lang="en-GB" sz="2200" dirty="0"/>
              <a:t>Better opportunities for professional development</a:t>
            </a:r>
          </a:p>
        </p:txBody>
      </p:sp>
      <p:sp>
        <p:nvSpPr>
          <p:cNvPr id="5" name="TextBox 4">
            <a:extLst>
              <a:ext uri="{FF2B5EF4-FFF2-40B4-BE49-F238E27FC236}">
                <a16:creationId xmlns:a16="http://schemas.microsoft.com/office/drawing/2014/main" id="{D0B5D843-4B34-9E5B-712C-1CD49E29A6EB}"/>
              </a:ext>
            </a:extLst>
          </p:cNvPr>
          <p:cNvSpPr txBox="1"/>
          <p:nvPr/>
        </p:nvSpPr>
        <p:spPr>
          <a:xfrm>
            <a:off x="4466789" y="1599229"/>
            <a:ext cx="3258421" cy="4832092"/>
          </a:xfrm>
          <a:prstGeom prst="rect">
            <a:avLst/>
          </a:prstGeom>
          <a:noFill/>
        </p:spPr>
        <p:txBody>
          <a:bodyPr wrap="square" numCol="1" rtlCol="0">
            <a:spAutoFit/>
          </a:bodyPr>
          <a:lstStyle/>
          <a:p>
            <a:r>
              <a:rPr lang="en-GB" sz="2200" b="1" dirty="0"/>
              <a:t>Types of Jobs Available</a:t>
            </a:r>
          </a:p>
          <a:p>
            <a:pPr marL="342900" indent="-342900">
              <a:buFont typeface="Arial" panose="020B0604020202020204" pitchFamily="34" charset="0"/>
              <a:buChar char="•"/>
            </a:pPr>
            <a:r>
              <a:rPr lang="en-GB" sz="2200" dirty="0"/>
              <a:t>Support Worker</a:t>
            </a:r>
          </a:p>
          <a:p>
            <a:pPr marL="342900" indent="-342900">
              <a:buFont typeface="Arial" panose="020B0604020202020204" pitchFamily="34" charset="0"/>
              <a:buChar char="•"/>
            </a:pPr>
            <a:r>
              <a:rPr lang="en-GB" sz="2200" dirty="0"/>
              <a:t>Customer Service Advisor</a:t>
            </a:r>
          </a:p>
          <a:p>
            <a:pPr marL="342900" indent="-342900">
              <a:buFont typeface="Arial" panose="020B0604020202020204" pitchFamily="34" charset="0"/>
              <a:buChar char="•"/>
            </a:pPr>
            <a:r>
              <a:rPr lang="en-GB" sz="2200" dirty="0"/>
              <a:t>Business Support Assistant</a:t>
            </a:r>
          </a:p>
          <a:p>
            <a:pPr marL="342900" indent="-342900">
              <a:buFont typeface="Arial" panose="020B0604020202020204" pitchFamily="34" charset="0"/>
              <a:buChar char="•"/>
            </a:pPr>
            <a:r>
              <a:rPr lang="en-GB" sz="2200" dirty="0"/>
              <a:t>Community Engagement Worker</a:t>
            </a:r>
          </a:p>
          <a:p>
            <a:pPr marL="342900" indent="-342900">
              <a:buFont typeface="Arial" panose="020B0604020202020204" pitchFamily="34" charset="0"/>
              <a:buChar char="•"/>
            </a:pPr>
            <a:r>
              <a:rPr lang="en-GB" sz="2200" dirty="0"/>
              <a:t>Recycling and Waste Services Operator</a:t>
            </a:r>
          </a:p>
          <a:p>
            <a:pPr marL="342900" indent="-342900">
              <a:buFont typeface="Arial" panose="020B0604020202020204" pitchFamily="34" charset="0"/>
              <a:buChar char="•"/>
            </a:pPr>
            <a:r>
              <a:rPr lang="en-GB" sz="2200" dirty="0"/>
              <a:t>Healthcare Assistant</a:t>
            </a:r>
          </a:p>
          <a:p>
            <a:pPr marL="342900" indent="-342900">
              <a:buFont typeface="Arial" panose="020B0604020202020204" pitchFamily="34" charset="0"/>
              <a:buChar char="•"/>
            </a:pPr>
            <a:r>
              <a:rPr lang="en-GB" sz="2200" dirty="0"/>
              <a:t>Teaching Assistant</a:t>
            </a:r>
          </a:p>
          <a:p>
            <a:pPr marL="342900" indent="-342900">
              <a:buFont typeface="Arial" panose="020B0604020202020204" pitchFamily="34" charset="0"/>
              <a:buChar char="•"/>
            </a:pPr>
            <a:r>
              <a:rPr lang="en-GB" sz="2200" dirty="0"/>
              <a:t>Admin Support</a:t>
            </a:r>
          </a:p>
          <a:p>
            <a:pPr marL="342900" indent="-342900">
              <a:buFont typeface="Arial" panose="020B0604020202020204" pitchFamily="34" charset="0"/>
              <a:buChar char="•"/>
            </a:pPr>
            <a:r>
              <a:rPr lang="en-GB" sz="2200" dirty="0"/>
              <a:t>Youth Worker</a:t>
            </a:r>
          </a:p>
        </p:txBody>
      </p:sp>
      <p:sp>
        <p:nvSpPr>
          <p:cNvPr id="6" name="TextBox 5">
            <a:extLst>
              <a:ext uri="{FF2B5EF4-FFF2-40B4-BE49-F238E27FC236}">
                <a16:creationId xmlns:a16="http://schemas.microsoft.com/office/drawing/2014/main" id="{1C6BDB45-8208-50F8-6789-68AB80313024}"/>
              </a:ext>
            </a:extLst>
          </p:cNvPr>
          <p:cNvSpPr txBox="1"/>
          <p:nvPr/>
        </p:nvSpPr>
        <p:spPr>
          <a:xfrm>
            <a:off x="8095378" y="1599228"/>
            <a:ext cx="3258421" cy="5170646"/>
          </a:xfrm>
          <a:prstGeom prst="rect">
            <a:avLst/>
          </a:prstGeom>
          <a:noFill/>
        </p:spPr>
        <p:txBody>
          <a:bodyPr wrap="square" numCol="1" rtlCol="0">
            <a:spAutoFit/>
          </a:bodyPr>
          <a:lstStyle/>
          <a:p>
            <a:r>
              <a:rPr lang="en-GB" sz="2200" b="1" dirty="0"/>
              <a:t>Subjects/Skills to Consider</a:t>
            </a:r>
          </a:p>
          <a:p>
            <a:pPr marL="342900" indent="-342900">
              <a:buFont typeface="Arial" panose="020B0604020202020204" pitchFamily="34" charset="0"/>
              <a:buChar char="•"/>
            </a:pPr>
            <a:r>
              <a:rPr lang="en-GB" sz="2200" dirty="0"/>
              <a:t>English</a:t>
            </a:r>
          </a:p>
          <a:p>
            <a:pPr marL="342900" indent="-342900">
              <a:buFont typeface="Arial" panose="020B0604020202020204" pitchFamily="34" charset="0"/>
              <a:buChar char="•"/>
            </a:pPr>
            <a:r>
              <a:rPr lang="en-GB" sz="2200" dirty="0"/>
              <a:t>Maths</a:t>
            </a:r>
          </a:p>
          <a:p>
            <a:pPr marL="342900" indent="-342900">
              <a:buFont typeface="Arial" panose="020B0604020202020204" pitchFamily="34" charset="0"/>
              <a:buChar char="•"/>
            </a:pPr>
            <a:r>
              <a:rPr lang="en-GB" sz="2200" dirty="0"/>
              <a:t>Social Sciences (Geography, Sociology, Psychology, etc.)</a:t>
            </a:r>
          </a:p>
          <a:p>
            <a:pPr marL="342900" indent="-342900">
              <a:buFont typeface="Arial" panose="020B0604020202020204" pitchFamily="34" charset="0"/>
              <a:buChar char="•"/>
            </a:pPr>
            <a:r>
              <a:rPr lang="en-GB" sz="2200" dirty="0"/>
              <a:t>ICT/Computing</a:t>
            </a:r>
          </a:p>
          <a:p>
            <a:pPr marL="342900" indent="-342900">
              <a:buFont typeface="Arial" panose="020B0604020202020204" pitchFamily="34" charset="0"/>
              <a:buChar char="•"/>
            </a:pPr>
            <a:r>
              <a:rPr lang="en-GB" sz="2200" dirty="0"/>
              <a:t>Business</a:t>
            </a:r>
          </a:p>
          <a:p>
            <a:pPr marL="342900" indent="-342900">
              <a:buFont typeface="Arial" panose="020B0604020202020204" pitchFamily="34" charset="0"/>
              <a:buChar char="•"/>
            </a:pPr>
            <a:r>
              <a:rPr lang="en-GB" sz="2200" dirty="0"/>
              <a:t>Languages</a:t>
            </a:r>
          </a:p>
          <a:p>
            <a:pPr marL="342900" indent="-342900">
              <a:buFont typeface="Arial" panose="020B0604020202020204" pitchFamily="34" charset="0"/>
              <a:buChar char="•"/>
            </a:pPr>
            <a:r>
              <a:rPr lang="en-GB" sz="2200" dirty="0"/>
              <a:t>Politics</a:t>
            </a:r>
          </a:p>
          <a:p>
            <a:pPr marL="342900" indent="-342900">
              <a:buFont typeface="Arial" panose="020B0604020202020204" pitchFamily="34" charset="0"/>
              <a:buChar char="•"/>
            </a:pPr>
            <a:r>
              <a:rPr lang="en-GB" sz="2200" dirty="0"/>
              <a:t>History</a:t>
            </a:r>
          </a:p>
          <a:p>
            <a:pPr marL="342900" indent="-342900">
              <a:buFont typeface="Arial" panose="020B0604020202020204" pitchFamily="34" charset="0"/>
              <a:buChar char="•"/>
            </a:pPr>
            <a:r>
              <a:rPr lang="en-GB" sz="2200" dirty="0"/>
              <a:t>Health &amp; Social Care</a:t>
            </a:r>
          </a:p>
          <a:p>
            <a:pPr marL="342900" indent="-342900">
              <a:buFont typeface="Arial" panose="020B0604020202020204" pitchFamily="34" charset="0"/>
              <a:buChar char="•"/>
            </a:pPr>
            <a:r>
              <a:rPr lang="en-GB" sz="2200" dirty="0"/>
              <a:t>Citizenship</a:t>
            </a:r>
          </a:p>
          <a:p>
            <a:pPr marL="342900" indent="-342900">
              <a:buFont typeface="Arial" panose="020B0604020202020204" pitchFamily="34" charset="0"/>
              <a:buChar char="•"/>
            </a:pPr>
            <a:r>
              <a:rPr lang="en-GB" sz="2200" dirty="0"/>
              <a:t>Adaptability</a:t>
            </a:r>
          </a:p>
          <a:p>
            <a:pPr marL="342900" indent="-342900">
              <a:buFont typeface="Arial" panose="020B0604020202020204" pitchFamily="34" charset="0"/>
              <a:buChar char="•"/>
            </a:pPr>
            <a:r>
              <a:rPr lang="en-GB" sz="2200" dirty="0"/>
              <a:t>Willingness to Learn</a:t>
            </a:r>
          </a:p>
        </p:txBody>
      </p:sp>
    </p:spTree>
    <p:extLst>
      <p:ext uri="{BB962C8B-B14F-4D97-AF65-F5344CB8AC3E}">
        <p14:creationId xmlns:p14="http://schemas.microsoft.com/office/powerpoint/2010/main" val="2507530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3659C-BD82-1478-F93B-3C35CF150D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B6360-815A-6B9A-5CDD-45B6B0D1DEA7}"/>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Companies in Wolverhampton: Public Sector</a:t>
            </a:r>
          </a:p>
        </p:txBody>
      </p:sp>
      <p:sp>
        <p:nvSpPr>
          <p:cNvPr id="3" name="TextBox 2">
            <a:extLst>
              <a:ext uri="{FF2B5EF4-FFF2-40B4-BE49-F238E27FC236}">
                <a16:creationId xmlns:a16="http://schemas.microsoft.com/office/drawing/2014/main" id="{870EB23F-B7A4-8A84-4718-1321CEAEF572}"/>
              </a:ext>
            </a:extLst>
          </p:cNvPr>
          <p:cNvSpPr txBox="1"/>
          <p:nvPr/>
        </p:nvSpPr>
        <p:spPr>
          <a:xfrm>
            <a:off x="838200" y="2274838"/>
            <a:ext cx="10515600" cy="2308324"/>
          </a:xfrm>
          <a:prstGeom prst="rect">
            <a:avLst/>
          </a:prstGeom>
          <a:noFill/>
        </p:spPr>
        <p:txBody>
          <a:bodyPr wrap="square" numCol="1" rtlCol="0">
            <a:spAutoFit/>
          </a:bodyPr>
          <a:lstStyle/>
          <a:p>
            <a:pPr marL="342900" indent="-342900">
              <a:buFont typeface="Arial" panose="020B0604020202020204" pitchFamily="34" charset="0"/>
              <a:buChar char="•"/>
            </a:pPr>
            <a:r>
              <a:rPr lang="en-GB" sz="2400" dirty="0"/>
              <a:t>City of Wolverhampton Council</a:t>
            </a:r>
          </a:p>
          <a:p>
            <a:pPr marL="342900" indent="-342900">
              <a:buFont typeface="Arial" panose="020B0604020202020204" pitchFamily="34" charset="0"/>
              <a:buChar char="•"/>
            </a:pPr>
            <a:r>
              <a:rPr lang="en-GB" sz="2400" dirty="0"/>
              <a:t>University of Wolverhampton</a:t>
            </a:r>
          </a:p>
          <a:p>
            <a:pPr marL="342900" indent="-342900">
              <a:buFont typeface="Arial" panose="020B0604020202020204" pitchFamily="34" charset="0"/>
              <a:buChar char="•"/>
            </a:pPr>
            <a:r>
              <a:rPr lang="en-GB" sz="2400" dirty="0"/>
              <a:t>City of Wolverhampton College</a:t>
            </a:r>
          </a:p>
          <a:p>
            <a:pPr marL="342900" indent="-342900">
              <a:buFont typeface="Arial" panose="020B0604020202020204" pitchFamily="34" charset="0"/>
              <a:buChar char="•"/>
            </a:pPr>
            <a:r>
              <a:rPr lang="en-GB" sz="2400" dirty="0"/>
              <a:t>The Royal Wolverhampton NHS Trust</a:t>
            </a:r>
          </a:p>
          <a:p>
            <a:pPr marL="342900" indent="-342900">
              <a:buFont typeface="Arial" panose="020B0604020202020204" pitchFamily="34" charset="0"/>
              <a:buChar char="•"/>
            </a:pPr>
            <a:r>
              <a:rPr lang="en-GB" sz="2400" dirty="0"/>
              <a:t>Emergency Services (UK)</a:t>
            </a:r>
          </a:p>
          <a:p>
            <a:pPr marL="342900" indent="-342900">
              <a:buFont typeface="Arial" panose="020B0604020202020204" pitchFamily="34" charset="0"/>
              <a:buChar char="•"/>
            </a:pPr>
            <a:r>
              <a:rPr lang="en-GB" sz="2400" dirty="0"/>
              <a:t>Ministry of Housing, Communities and Local Government (MHCLG)</a:t>
            </a:r>
            <a:endParaRPr lang="en-GB" sz="2200" dirty="0"/>
          </a:p>
        </p:txBody>
      </p:sp>
    </p:spTree>
    <p:extLst>
      <p:ext uri="{BB962C8B-B14F-4D97-AF65-F5344CB8AC3E}">
        <p14:creationId xmlns:p14="http://schemas.microsoft.com/office/powerpoint/2010/main" val="3797574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12BFF-CCC7-F99D-05B5-7B1556D5B325}"/>
              </a:ext>
            </a:extLst>
          </p:cNvPr>
          <p:cNvSpPr>
            <a:spLocks noGrp="1"/>
          </p:cNvSpPr>
          <p:nvPr>
            <p:ph type="title"/>
          </p:nvPr>
        </p:nvSpPr>
        <p:spPr/>
        <p:txBody>
          <a:bodyPr>
            <a:normAutofit/>
          </a:bodyPr>
          <a:lstStyle/>
          <a:p>
            <a:pPr algn="ctr"/>
            <a:r>
              <a:rPr lang="en-GB" sz="6600" b="1" u="sng" dirty="0"/>
              <a:t>Task</a:t>
            </a:r>
          </a:p>
        </p:txBody>
      </p:sp>
      <p:sp>
        <p:nvSpPr>
          <p:cNvPr id="3" name="Content Placeholder 2">
            <a:extLst>
              <a:ext uri="{FF2B5EF4-FFF2-40B4-BE49-F238E27FC236}">
                <a16:creationId xmlns:a16="http://schemas.microsoft.com/office/drawing/2014/main" id="{B153324E-5687-9654-1585-3001BB235414}"/>
              </a:ext>
            </a:extLst>
          </p:cNvPr>
          <p:cNvSpPr>
            <a:spLocks noGrp="1"/>
          </p:cNvSpPr>
          <p:nvPr>
            <p:ph idx="1"/>
          </p:nvPr>
        </p:nvSpPr>
        <p:spPr>
          <a:xfrm>
            <a:off x="838200" y="1987995"/>
            <a:ext cx="10515600" cy="4504880"/>
          </a:xfrm>
        </p:spPr>
        <p:txBody>
          <a:bodyPr>
            <a:normAutofit/>
          </a:bodyPr>
          <a:lstStyle/>
          <a:p>
            <a:r>
              <a:rPr lang="en-GB" dirty="0"/>
              <a:t>Complete the worksheet provided on Teams and answer the following questions using the previous slides:</a:t>
            </a:r>
          </a:p>
          <a:p>
            <a:pPr marL="0" indent="0">
              <a:buNone/>
            </a:pPr>
            <a:r>
              <a:rPr lang="en-GB" dirty="0"/>
              <a:t>- List examples of jobs that you can do in this sector (minimum of 5)</a:t>
            </a:r>
          </a:p>
          <a:p>
            <a:pPr marL="0" indent="0">
              <a:buNone/>
            </a:pPr>
            <a:r>
              <a:rPr lang="en-GB" dirty="0"/>
              <a:t>- What skills and qualities do you need to work in this sector?</a:t>
            </a:r>
          </a:p>
          <a:p>
            <a:pPr>
              <a:buFontTx/>
              <a:buChar char="-"/>
            </a:pPr>
            <a:r>
              <a:rPr lang="en-GB" dirty="0"/>
              <a:t>How can you start a career in this sector? You may research online to help you.</a:t>
            </a:r>
          </a:p>
          <a:p>
            <a:pPr>
              <a:buFontTx/>
              <a:buChar char="-"/>
            </a:pPr>
            <a:endParaRPr lang="en-GB" dirty="0"/>
          </a:p>
          <a:p>
            <a:r>
              <a:rPr lang="en-GB" dirty="0"/>
              <a:t>Please complete and submit using the assignment tab on the Year 12 / Year 13 Teams group</a:t>
            </a:r>
          </a:p>
        </p:txBody>
      </p:sp>
      <p:pic>
        <p:nvPicPr>
          <p:cNvPr id="2050" name="Picture 2" descr="Free Light Bulb Clipart Transparent, Download Free Light Bulb Clipart  Transparent png images, Free ClipArts on Clipart Library">
            <a:extLst>
              <a:ext uri="{FF2B5EF4-FFF2-40B4-BE49-F238E27FC236}">
                <a16:creationId xmlns:a16="http://schemas.microsoft.com/office/drawing/2014/main" id="{DCB08468-75B1-5DCD-27BA-3B1C868743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7272" y="163356"/>
            <a:ext cx="1245174" cy="1527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5902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5" name="Rectangle 103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6"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B4B3B9-1164-8509-E636-44A5713AF01A}"/>
              </a:ext>
            </a:extLst>
          </p:cNvPr>
          <p:cNvSpPr>
            <a:spLocks noGrp="1"/>
          </p:cNvSpPr>
          <p:nvPr>
            <p:ph idx="1"/>
          </p:nvPr>
        </p:nvSpPr>
        <p:spPr>
          <a:xfrm>
            <a:off x="399934" y="2762062"/>
            <a:ext cx="4243589" cy="4095938"/>
          </a:xfrm>
        </p:spPr>
        <p:txBody>
          <a:bodyPr>
            <a:normAutofit fontScale="92500" lnSpcReduction="10000"/>
          </a:bodyPr>
          <a:lstStyle/>
          <a:p>
            <a:r>
              <a:rPr lang="en-GB" sz="1500" dirty="0"/>
              <a:t>WORKBOX – </a:t>
            </a:r>
            <a:r>
              <a:rPr lang="en-GB" sz="1600" dirty="0">
                <a:hlinkClick r:id="rId2"/>
              </a:rPr>
              <a:t>Workbox</a:t>
            </a:r>
            <a:endParaRPr lang="en-GB" sz="1500" dirty="0"/>
          </a:p>
          <a:p>
            <a:r>
              <a:rPr lang="en-GB" sz="1500" dirty="0" err="1"/>
              <a:t>Careermap</a:t>
            </a:r>
            <a:r>
              <a:rPr lang="en-GB" sz="1500" dirty="0"/>
              <a:t> </a:t>
            </a:r>
            <a:r>
              <a:rPr lang="en-GB" sz="1500" dirty="0" err="1"/>
              <a:t>Careerometer</a:t>
            </a:r>
            <a:r>
              <a:rPr lang="en-GB" sz="1500" dirty="0"/>
              <a:t> – </a:t>
            </a:r>
            <a:r>
              <a:rPr lang="en-GB" sz="1600" dirty="0" err="1">
                <a:hlinkClick r:id="rId3"/>
              </a:rPr>
              <a:t>Careerometer</a:t>
            </a:r>
            <a:r>
              <a:rPr lang="en-GB" sz="1600" dirty="0">
                <a:hlinkClick r:id="rId3"/>
              </a:rPr>
              <a:t> | </a:t>
            </a:r>
            <a:r>
              <a:rPr lang="en-GB" sz="1600" dirty="0" err="1">
                <a:hlinkClick r:id="rId3"/>
              </a:rPr>
              <a:t>Careermap</a:t>
            </a:r>
            <a:endParaRPr lang="en-GB" sz="1500" dirty="0"/>
          </a:p>
          <a:p>
            <a:r>
              <a:rPr lang="en-GB" sz="1500" dirty="0"/>
              <a:t>National Careers Service – </a:t>
            </a:r>
            <a:r>
              <a:rPr lang="en-GB" sz="1600" dirty="0">
                <a:hlinkClick r:id="rId4"/>
              </a:rPr>
              <a:t>Careers advice - job profiles, information and resources | National Careers Service</a:t>
            </a:r>
            <a:endParaRPr lang="en-GB" sz="1500" dirty="0"/>
          </a:p>
          <a:p>
            <a:r>
              <a:rPr lang="en-GB" sz="1500" dirty="0"/>
              <a:t>Prospects – </a:t>
            </a:r>
            <a:r>
              <a:rPr lang="en-GB" sz="1600" dirty="0">
                <a:hlinkClick r:id="rId5"/>
              </a:rPr>
              <a:t>Prospects | Job &amp; Course Search | Career &amp; University Advice</a:t>
            </a:r>
            <a:endParaRPr lang="en-GB" sz="1500" dirty="0"/>
          </a:p>
          <a:p>
            <a:r>
              <a:rPr lang="en-GB" sz="1500" dirty="0" err="1"/>
              <a:t>icould</a:t>
            </a:r>
            <a:r>
              <a:rPr lang="en-GB" sz="1500" dirty="0"/>
              <a:t> – </a:t>
            </a:r>
            <a:r>
              <a:rPr lang="en-GB" sz="1600" dirty="0" err="1">
                <a:hlinkClick r:id="rId6"/>
              </a:rPr>
              <a:t>icould</a:t>
            </a:r>
            <a:r>
              <a:rPr lang="en-GB" sz="1600" dirty="0">
                <a:hlinkClick r:id="rId6"/>
              </a:rPr>
              <a:t> - Career ideas and information for your future</a:t>
            </a:r>
            <a:endParaRPr lang="en-GB" sz="1500" dirty="0"/>
          </a:p>
          <a:p>
            <a:r>
              <a:rPr lang="en-GB" sz="1500" dirty="0" err="1"/>
              <a:t>CareerPilot</a:t>
            </a:r>
            <a:r>
              <a:rPr lang="en-GB" sz="1500" dirty="0"/>
              <a:t> – </a:t>
            </a:r>
            <a:r>
              <a:rPr lang="en-GB" sz="1600" dirty="0" err="1">
                <a:hlinkClick r:id="rId7"/>
              </a:rPr>
              <a:t>Careerpilot</a:t>
            </a:r>
            <a:r>
              <a:rPr lang="en-GB" sz="1600" dirty="0">
                <a:hlinkClick r:id="rId7"/>
              </a:rPr>
              <a:t> : Plan your future work &amp; study</a:t>
            </a:r>
            <a:endParaRPr lang="en-GB" sz="1500" dirty="0"/>
          </a:p>
          <a:p>
            <a:r>
              <a:rPr lang="en-GB" sz="1500" dirty="0"/>
              <a:t>Youth Employment UK – </a:t>
            </a:r>
            <a:r>
              <a:rPr lang="en-GB" sz="1600" dirty="0">
                <a:hlinkClick r:id="rId8"/>
              </a:rPr>
              <a:t>Youth Employment UK | Home</a:t>
            </a:r>
            <a:endParaRPr lang="en-GB" sz="1500" dirty="0"/>
          </a:p>
          <a:p>
            <a:r>
              <a:rPr lang="en-GB" sz="1500" dirty="0"/>
              <a:t>Shaping Futures – </a:t>
            </a:r>
            <a:r>
              <a:rPr lang="en-GB" sz="1600" dirty="0">
                <a:hlinkClick r:id="rId9"/>
              </a:rPr>
              <a:t>Labour Market Information - Shaping Futures</a:t>
            </a:r>
            <a:endParaRPr lang="en-GB" sz="1500" dirty="0"/>
          </a:p>
          <a:p>
            <a:endParaRPr lang="en-GB" sz="1500" dirty="0"/>
          </a:p>
        </p:txBody>
      </p:sp>
      <p:pic>
        <p:nvPicPr>
          <p:cNvPr id="1026" name="Picture 2" descr="Careers advice: Can the government fix 'confusing' landscape?">
            <a:extLst>
              <a:ext uri="{FF2B5EF4-FFF2-40B4-BE49-F238E27FC236}">
                <a16:creationId xmlns:a16="http://schemas.microsoft.com/office/drawing/2014/main" id="{C8862A43-C5B7-250B-7DA1-69C43AC77AFC}"/>
              </a:ext>
            </a:extLst>
          </p:cNvPr>
          <p:cNvPicPr>
            <a:picLocks noChangeAspect="1" noChangeArrowheads="1"/>
          </p:cNvPicPr>
          <p:nvPr/>
        </p:nvPicPr>
        <p:blipFill rotWithShape="1">
          <a:blip r:embed="rId10">
            <a:extLst>
              <a:ext uri="{28A0092B-C50C-407E-A947-70E740481C1C}">
                <a14:useLocalDpi xmlns:a14="http://schemas.microsoft.com/office/drawing/2010/main" val="0"/>
              </a:ext>
            </a:extLst>
          </a:blip>
          <a:srcRect l="22185" r="25156"/>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126717D-65DF-3D83-9C94-D3376D6BD2E4}"/>
              </a:ext>
            </a:extLst>
          </p:cNvPr>
          <p:cNvSpPr>
            <a:spLocks noGrp="1"/>
          </p:cNvSpPr>
          <p:nvPr>
            <p:ph type="title"/>
          </p:nvPr>
        </p:nvSpPr>
        <p:spPr>
          <a:xfrm>
            <a:off x="399933" y="865458"/>
            <a:ext cx="4243589" cy="1325563"/>
          </a:xfrm>
        </p:spPr>
        <p:txBody>
          <a:bodyPr>
            <a:normAutofit fontScale="90000"/>
          </a:bodyPr>
          <a:lstStyle/>
          <a:p>
            <a:r>
              <a:rPr lang="en-GB" b="1" dirty="0">
                <a:latin typeface="+mn-lt"/>
              </a:rPr>
              <a:t>Useful Links for More Information…</a:t>
            </a:r>
          </a:p>
        </p:txBody>
      </p:sp>
    </p:spTree>
    <p:extLst>
      <p:ext uri="{BB962C8B-B14F-4D97-AF65-F5344CB8AC3E}">
        <p14:creationId xmlns:p14="http://schemas.microsoft.com/office/powerpoint/2010/main" val="909359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7D2E9-4CCC-2342-2DEF-3BBEEA5C784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592CCBB-4439-2131-B8A1-B2A58498F90F}"/>
              </a:ext>
            </a:extLst>
          </p:cNvPr>
          <p:cNvSpPr txBox="1"/>
          <p:nvPr/>
        </p:nvSpPr>
        <p:spPr>
          <a:xfrm>
            <a:off x="383137" y="343184"/>
            <a:ext cx="11425726" cy="1200329"/>
          </a:xfrm>
          <a:prstGeom prst="rect">
            <a:avLst/>
          </a:prstGeom>
          <a:noFill/>
        </p:spPr>
        <p:txBody>
          <a:bodyPr wrap="square" rtlCol="0">
            <a:spAutoFit/>
          </a:bodyPr>
          <a:lstStyle/>
          <a:p>
            <a:r>
              <a:rPr lang="en-GB" sz="2400" b="1" u="sng" dirty="0"/>
              <a:t>What’s the point – why do we learn about Labour Market Information?</a:t>
            </a:r>
          </a:p>
          <a:p>
            <a:endParaRPr lang="en-GB" sz="2400" dirty="0"/>
          </a:p>
          <a:p>
            <a:r>
              <a:rPr lang="en-GB" sz="2400" dirty="0"/>
              <a:t>Here’s how Labour Market Information can help you:</a:t>
            </a:r>
          </a:p>
        </p:txBody>
      </p:sp>
      <p:pic>
        <p:nvPicPr>
          <p:cNvPr id="4" name="Picture 3">
            <a:extLst>
              <a:ext uri="{FF2B5EF4-FFF2-40B4-BE49-F238E27FC236}">
                <a16:creationId xmlns:a16="http://schemas.microsoft.com/office/drawing/2014/main" id="{504B8F2E-D040-D08E-4369-2DA75AB7B4A4}"/>
              </a:ext>
            </a:extLst>
          </p:cNvPr>
          <p:cNvPicPr>
            <a:picLocks noChangeAspect="1"/>
          </p:cNvPicPr>
          <p:nvPr/>
        </p:nvPicPr>
        <p:blipFill>
          <a:blip r:embed="rId2"/>
          <a:srcRect b="68184"/>
          <a:stretch>
            <a:fillRect/>
          </a:stretch>
        </p:blipFill>
        <p:spPr>
          <a:xfrm>
            <a:off x="607415" y="1735296"/>
            <a:ext cx="7085600" cy="2414011"/>
          </a:xfrm>
          <a:prstGeom prst="rect">
            <a:avLst/>
          </a:prstGeom>
        </p:spPr>
      </p:pic>
      <p:pic>
        <p:nvPicPr>
          <p:cNvPr id="6" name="Picture 5">
            <a:extLst>
              <a:ext uri="{FF2B5EF4-FFF2-40B4-BE49-F238E27FC236}">
                <a16:creationId xmlns:a16="http://schemas.microsoft.com/office/drawing/2014/main" id="{0413789C-5306-53DF-D85F-5D17662FE0E8}"/>
              </a:ext>
            </a:extLst>
          </p:cNvPr>
          <p:cNvPicPr>
            <a:picLocks noChangeAspect="1"/>
          </p:cNvPicPr>
          <p:nvPr/>
        </p:nvPicPr>
        <p:blipFill>
          <a:blip r:embed="rId2"/>
          <a:srcRect t="33389" r="51554" b="32905"/>
          <a:stretch>
            <a:fillRect/>
          </a:stretch>
        </p:blipFill>
        <p:spPr>
          <a:xfrm>
            <a:off x="7901787" y="1735296"/>
            <a:ext cx="3479342" cy="2592078"/>
          </a:xfrm>
          <a:prstGeom prst="rect">
            <a:avLst/>
          </a:prstGeom>
        </p:spPr>
      </p:pic>
      <p:pic>
        <p:nvPicPr>
          <p:cNvPr id="8" name="Picture 7">
            <a:extLst>
              <a:ext uri="{FF2B5EF4-FFF2-40B4-BE49-F238E27FC236}">
                <a16:creationId xmlns:a16="http://schemas.microsoft.com/office/drawing/2014/main" id="{0A46EDB6-DD83-1308-159B-62C633226C63}"/>
              </a:ext>
            </a:extLst>
          </p:cNvPr>
          <p:cNvPicPr>
            <a:picLocks noChangeAspect="1"/>
          </p:cNvPicPr>
          <p:nvPr/>
        </p:nvPicPr>
        <p:blipFill>
          <a:blip r:embed="rId2"/>
          <a:srcRect l="51209" t="33228" b="32744"/>
          <a:stretch>
            <a:fillRect/>
          </a:stretch>
        </p:blipFill>
        <p:spPr>
          <a:xfrm>
            <a:off x="607415" y="4149307"/>
            <a:ext cx="3470932" cy="2592078"/>
          </a:xfrm>
          <a:prstGeom prst="rect">
            <a:avLst/>
          </a:prstGeom>
        </p:spPr>
      </p:pic>
      <p:pic>
        <p:nvPicPr>
          <p:cNvPr id="10" name="Picture 9">
            <a:extLst>
              <a:ext uri="{FF2B5EF4-FFF2-40B4-BE49-F238E27FC236}">
                <a16:creationId xmlns:a16="http://schemas.microsoft.com/office/drawing/2014/main" id="{6A80D0FB-AF66-B58B-C1D9-10ACA3D73A59}"/>
              </a:ext>
            </a:extLst>
          </p:cNvPr>
          <p:cNvPicPr>
            <a:picLocks noChangeAspect="1"/>
          </p:cNvPicPr>
          <p:nvPr/>
        </p:nvPicPr>
        <p:blipFill>
          <a:blip r:embed="rId2"/>
          <a:srcRect t="68457"/>
          <a:stretch>
            <a:fillRect/>
          </a:stretch>
        </p:blipFill>
        <p:spPr>
          <a:xfrm>
            <a:off x="4261566" y="4149307"/>
            <a:ext cx="7147092" cy="2414011"/>
          </a:xfrm>
          <a:prstGeom prst="rect">
            <a:avLst/>
          </a:prstGeom>
        </p:spPr>
      </p:pic>
    </p:spTree>
    <p:extLst>
      <p:ext uri="{BB962C8B-B14F-4D97-AF65-F5344CB8AC3E}">
        <p14:creationId xmlns:p14="http://schemas.microsoft.com/office/powerpoint/2010/main" val="303609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89BDF46-D350-C23E-CD40-C16EBCB1246F}"/>
              </a:ext>
            </a:extLst>
          </p:cNvPr>
          <p:cNvPicPr>
            <a:picLocks noChangeAspect="1"/>
          </p:cNvPicPr>
          <p:nvPr/>
        </p:nvPicPr>
        <p:blipFill rotWithShape="1">
          <a:blip r:embed="rId2"/>
          <a:srcRect l="48713" t="20741" r="7499" b="41010"/>
          <a:stretch/>
        </p:blipFill>
        <p:spPr>
          <a:xfrm>
            <a:off x="611078" y="1150376"/>
            <a:ext cx="10348956" cy="5084953"/>
          </a:xfrm>
          <a:prstGeom prst="rect">
            <a:avLst/>
          </a:prstGeom>
        </p:spPr>
      </p:pic>
      <p:sp>
        <p:nvSpPr>
          <p:cNvPr id="6" name="TextBox 5">
            <a:extLst>
              <a:ext uri="{FF2B5EF4-FFF2-40B4-BE49-F238E27FC236}">
                <a16:creationId xmlns:a16="http://schemas.microsoft.com/office/drawing/2014/main" id="{280D90FF-18C1-FB51-764B-F4B4D322C0FB}"/>
              </a:ext>
            </a:extLst>
          </p:cNvPr>
          <p:cNvSpPr txBox="1"/>
          <p:nvPr/>
        </p:nvSpPr>
        <p:spPr>
          <a:xfrm>
            <a:off x="2247630" y="565461"/>
            <a:ext cx="6896369" cy="769441"/>
          </a:xfrm>
          <a:prstGeom prst="rect">
            <a:avLst/>
          </a:prstGeom>
          <a:noFill/>
        </p:spPr>
        <p:txBody>
          <a:bodyPr wrap="square" rtlCol="0">
            <a:spAutoFit/>
          </a:bodyPr>
          <a:lstStyle/>
          <a:p>
            <a:pPr algn="ctr"/>
            <a:r>
              <a:rPr lang="en-GB" sz="4400" b="1" u="sng" dirty="0"/>
              <a:t>LMI For The Black Country</a:t>
            </a:r>
          </a:p>
        </p:txBody>
      </p:sp>
    </p:spTree>
    <p:extLst>
      <p:ext uri="{BB962C8B-B14F-4D97-AF65-F5344CB8AC3E}">
        <p14:creationId xmlns:p14="http://schemas.microsoft.com/office/powerpoint/2010/main" val="293467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1C10-824F-4B4F-CF8C-543B07F7D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81D66-1687-73E7-D9E6-9E50C15CB84C}"/>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Sector Trends in Health</a:t>
            </a:r>
          </a:p>
        </p:txBody>
      </p:sp>
      <p:sp>
        <p:nvSpPr>
          <p:cNvPr id="3" name="TextBox 2">
            <a:extLst>
              <a:ext uri="{FF2B5EF4-FFF2-40B4-BE49-F238E27FC236}">
                <a16:creationId xmlns:a16="http://schemas.microsoft.com/office/drawing/2014/main" id="{AF7FCC2E-BB9B-B1D2-CDE6-450AF97F4E55}"/>
              </a:ext>
            </a:extLst>
          </p:cNvPr>
          <p:cNvSpPr txBox="1"/>
          <p:nvPr/>
        </p:nvSpPr>
        <p:spPr>
          <a:xfrm>
            <a:off x="838200" y="1599228"/>
            <a:ext cx="3258421" cy="4832092"/>
          </a:xfrm>
          <a:prstGeom prst="rect">
            <a:avLst/>
          </a:prstGeom>
          <a:noFill/>
        </p:spPr>
        <p:txBody>
          <a:bodyPr wrap="square" numCol="1" rtlCol="0">
            <a:spAutoFit/>
          </a:bodyPr>
          <a:lstStyle/>
          <a:p>
            <a:r>
              <a:rPr lang="en-GB" sz="2200" b="1" dirty="0"/>
              <a:t>Global Trends</a:t>
            </a:r>
          </a:p>
          <a:p>
            <a:pPr marL="342900" indent="-342900">
              <a:buFont typeface="Arial" panose="020B0604020202020204" pitchFamily="34" charset="0"/>
              <a:buChar char="•"/>
            </a:pPr>
            <a:r>
              <a:rPr lang="en-GB" sz="2200" dirty="0"/>
              <a:t>More focus on mental health and emotional wellbeing</a:t>
            </a:r>
          </a:p>
          <a:p>
            <a:pPr marL="342900" indent="-342900">
              <a:buFont typeface="Arial" panose="020B0604020202020204" pitchFamily="34" charset="0"/>
              <a:buChar char="•"/>
            </a:pPr>
            <a:r>
              <a:rPr lang="en-GB" sz="2200" dirty="0"/>
              <a:t>Encouraging wearable devices or wellness apps</a:t>
            </a:r>
          </a:p>
          <a:p>
            <a:pPr marL="342900" indent="-342900">
              <a:buFont typeface="Arial" panose="020B0604020202020204" pitchFamily="34" charset="0"/>
              <a:buChar char="•"/>
            </a:pPr>
            <a:r>
              <a:rPr lang="en-GB" sz="2200" dirty="0"/>
              <a:t>Diet trends moving towards personalised and plant-based options</a:t>
            </a:r>
          </a:p>
          <a:p>
            <a:pPr marL="342900" indent="-342900">
              <a:buFont typeface="Arial" panose="020B0604020202020204" pitchFamily="34" charset="0"/>
              <a:buChar char="•"/>
            </a:pPr>
            <a:r>
              <a:rPr lang="en-GB" sz="2200" dirty="0"/>
              <a:t>More awareness of how screen time affects wellbeing</a:t>
            </a:r>
          </a:p>
        </p:txBody>
      </p:sp>
      <p:sp>
        <p:nvSpPr>
          <p:cNvPr id="5" name="TextBox 4">
            <a:extLst>
              <a:ext uri="{FF2B5EF4-FFF2-40B4-BE49-F238E27FC236}">
                <a16:creationId xmlns:a16="http://schemas.microsoft.com/office/drawing/2014/main" id="{F296902A-2905-8ED2-A8E8-AC6FE600425F}"/>
              </a:ext>
            </a:extLst>
          </p:cNvPr>
          <p:cNvSpPr txBox="1"/>
          <p:nvPr/>
        </p:nvSpPr>
        <p:spPr>
          <a:xfrm>
            <a:off x="4466789" y="1599229"/>
            <a:ext cx="3258421" cy="3816429"/>
          </a:xfrm>
          <a:prstGeom prst="rect">
            <a:avLst/>
          </a:prstGeom>
          <a:noFill/>
        </p:spPr>
        <p:txBody>
          <a:bodyPr wrap="square" numCol="1" rtlCol="0">
            <a:spAutoFit/>
          </a:bodyPr>
          <a:lstStyle/>
          <a:p>
            <a:r>
              <a:rPr lang="en-GB" sz="2200" b="1" dirty="0"/>
              <a:t>Types of Jobs Available</a:t>
            </a:r>
          </a:p>
          <a:p>
            <a:pPr marL="342900" indent="-342900">
              <a:buFont typeface="Arial" panose="020B0604020202020204" pitchFamily="34" charset="0"/>
              <a:buChar char="•"/>
            </a:pPr>
            <a:r>
              <a:rPr lang="en-GB" sz="2200" dirty="0"/>
              <a:t>Care Worker</a:t>
            </a:r>
          </a:p>
          <a:p>
            <a:pPr marL="342900" indent="-342900">
              <a:buFont typeface="Arial" panose="020B0604020202020204" pitchFamily="34" charset="0"/>
              <a:buChar char="•"/>
            </a:pPr>
            <a:r>
              <a:rPr lang="en-GB" sz="2200" dirty="0"/>
              <a:t>Nurse</a:t>
            </a:r>
          </a:p>
          <a:p>
            <a:pPr marL="342900" indent="-342900">
              <a:buFont typeface="Arial" panose="020B0604020202020204" pitchFamily="34" charset="0"/>
              <a:buChar char="•"/>
            </a:pPr>
            <a:r>
              <a:rPr lang="en-GB" sz="2200" dirty="0"/>
              <a:t>Healthcare Assistants</a:t>
            </a:r>
          </a:p>
          <a:p>
            <a:pPr marL="342900" indent="-342900">
              <a:buFont typeface="Arial" panose="020B0604020202020204" pitchFamily="34" charset="0"/>
              <a:buChar char="•"/>
            </a:pPr>
            <a:r>
              <a:rPr lang="en-GB" sz="2200" dirty="0"/>
              <a:t>Physiotherapist</a:t>
            </a:r>
          </a:p>
          <a:p>
            <a:pPr marL="342900" indent="-342900">
              <a:buFont typeface="Arial" panose="020B0604020202020204" pitchFamily="34" charset="0"/>
              <a:buChar char="•"/>
            </a:pPr>
            <a:r>
              <a:rPr lang="en-GB" sz="2200" dirty="0"/>
              <a:t>Paramedic</a:t>
            </a:r>
          </a:p>
          <a:p>
            <a:pPr marL="342900" indent="-342900">
              <a:buFont typeface="Arial" panose="020B0604020202020204" pitchFamily="34" charset="0"/>
              <a:buChar char="•"/>
            </a:pPr>
            <a:r>
              <a:rPr lang="en-GB" sz="2200" dirty="0"/>
              <a:t>Mental Health Support Worker</a:t>
            </a:r>
          </a:p>
          <a:p>
            <a:pPr marL="342900" indent="-342900">
              <a:buFont typeface="Arial" panose="020B0604020202020204" pitchFamily="34" charset="0"/>
              <a:buChar char="•"/>
            </a:pPr>
            <a:r>
              <a:rPr lang="en-GB" sz="2200" dirty="0"/>
              <a:t>Youth Worker</a:t>
            </a:r>
          </a:p>
          <a:p>
            <a:pPr marL="342900" indent="-342900">
              <a:buFont typeface="Arial" panose="020B0604020202020204" pitchFamily="34" charset="0"/>
              <a:buChar char="•"/>
            </a:pPr>
            <a:r>
              <a:rPr lang="en-GB" sz="2200" dirty="0"/>
              <a:t>Wellbeing Coach</a:t>
            </a:r>
          </a:p>
          <a:p>
            <a:pPr marL="342900" indent="-342900">
              <a:buFont typeface="Arial" panose="020B0604020202020204" pitchFamily="34" charset="0"/>
              <a:buChar char="•"/>
            </a:pPr>
            <a:r>
              <a:rPr lang="en-GB" sz="2200" dirty="0"/>
              <a:t>Personal Trainer</a:t>
            </a:r>
          </a:p>
        </p:txBody>
      </p:sp>
      <p:sp>
        <p:nvSpPr>
          <p:cNvPr id="6" name="TextBox 5">
            <a:extLst>
              <a:ext uri="{FF2B5EF4-FFF2-40B4-BE49-F238E27FC236}">
                <a16:creationId xmlns:a16="http://schemas.microsoft.com/office/drawing/2014/main" id="{87C1BB84-97B2-4109-C632-DC90465323CE}"/>
              </a:ext>
            </a:extLst>
          </p:cNvPr>
          <p:cNvSpPr txBox="1"/>
          <p:nvPr/>
        </p:nvSpPr>
        <p:spPr>
          <a:xfrm>
            <a:off x="8095378" y="1599228"/>
            <a:ext cx="3258421" cy="4832092"/>
          </a:xfrm>
          <a:prstGeom prst="rect">
            <a:avLst/>
          </a:prstGeom>
          <a:noFill/>
        </p:spPr>
        <p:txBody>
          <a:bodyPr wrap="square" numCol="1" rtlCol="0">
            <a:spAutoFit/>
          </a:bodyPr>
          <a:lstStyle/>
          <a:p>
            <a:r>
              <a:rPr lang="en-GB" sz="2200" b="1" dirty="0"/>
              <a:t>Subjects/Skills to Consider</a:t>
            </a:r>
          </a:p>
          <a:p>
            <a:pPr marL="342900" indent="-342900">
              <a:buFont typeface="Arial" panose="020B0604020202020204" pitchFamily="34" charset="0"/>
              <a:buChar char="•"/>
            </a:pPr>
            <a:r>
              <a:rPr lang="en-GB" sz="2200" dirty="0"/>
              <a:t>Biology</a:t>
            </a:r>
          </a:p>
          <a:p>
            <a:pPr marL="342900" indent="-342900">
              <a:buFont typeface="Arial" panose="020B0604020202020204" pitchFamily="34" charset="0"/>
              <a:buChar char="•"/>
            </a:pPr>
            <a:r>
              <a:rPr lang="en-GB" sz="2200" dirty="0"/>
              <a:t>Psychology</a:t>
            </a:r>
          </a:p>
          <a:p>
            <a:pPr marL="342900" indent="-342900">
              <a:buFont typeface="Arial" panose="020B0604020202020204" pitchFamily="34" charset="0"/>
              <a:buChar char="•"/>
            </a:pPr>
            <a:r>
              <a:rPr lang="en-GB" sz="2200" dirty="0"/>
              <a:t>PE</a:t>
            </a:r>
          </a:p>
          <a:p>
            <a:pPr marL="342900" indent="-342900">
              <a:buFont typeface="Arial" panose="020B0604020202020204" pitchFamily="34" charset="0"/>
              <a:buChar char="•"/>
            </a:pPr>
            <a:r>
              <a:rPr lang="en-GB" sz="2200" dirty="0"/>
              <a:t>Health and Social Care</a:t>
            </a:r>
          </a:p>
          <a:p>
            <a:pPr marL="342900" indent="-342900">
              <a:buFont typeface="Arial" panose="020B0604020202020204" pitchFamily="34" charset="0"/>
              <a:buChar char="•"/>
            </a:pPr>
            <a:r>
              <a:rPr lang="en-GB" sz="2200" dirty="0"/>
              <a:t>PSHCE</a:t>
            </a:r>
          </a:p>
          <a:p>
            <a:pPr marL="342900" indent="-342900">
              <a:buFont typeface="Arial" panose="020B0604020202020204" pitchFamily="34" charset="0"/>
              <a:buChar char="•"/>
            </a:pPr>
            <a:r>
              <a:rPr lang="en-GB" sz="2200" dirty="0"/>
              <a:t>Maths</a:t>
            </a:r>
          </a:p>
          <a:p>
            <a:pPr marL="342900" indent="-342900">
              <a:buFont typeface="Arial" panose="020B0604020202020204" pitchFamily="34" charset="0"/>
              <a:buChar char="•"/>
            </a:pPr>
            <a:r>
              <a:rPr lang="en-GB" sz="2200" dirty="0"/>
              <a:t>English</a:t>
            </a:r>
          </a:p>
          <a:p>
            <a:pPr marL="342900" indent="-342900">
              <a:buFont typeface="Arial" panose="020B0604020202020204" pitchFamily="34" charset="0"/>
              <a:buChar char="•"/>
            </a:pPr>
            <a:r>
              <a:rPr lang="en-GB" sz="2200" dirty="0"/>
              <a:t>Empathy &amp; Compassion</a:t>
            </a:r>
          </a:p>
          <a:p>
            <a:pPr marL="342900" indent="-342900">
              <a:buFont typeface="Arial" panose="020B0604020202020204" pitchFamily="34" charset="0"/>
              <a:buChar char="•"/>
            </a:pPr>
            <a:r>
              <a:rPr lang="en-GB" sz="2200" dirty="0"/>
              <a:t>Health &amp; Safety Awareness</a:t>
            </a:r>
          </a:p>
          <a:p>
            <a:pPr marL="342900" indent="-342900">
              <a:buFont typeface="Arial" panose="020B0604020202020204" pitchFamily="34" charset="0"/>
              <a:buChar char="•"/>
            </a:pPr>
            <a:r>
              <a:rPr lang="en-GB" sz="2200" dirty="0"/>
              <a:t>Confidentiality</a:t>
            </a:r>
          </a:p>
          <a:p>
            <a:pPr marL="342900" indent="-342900">
              <a:buFont typeface="Arial" panose="020B0604020202020204" pitchFamily="34" charset="0"/>
              <a:buChar char="•"/>
            </a:pPr>
            <a:r>
              <a:rPr lang="en-GB" sz="2200" dirty="0"/>
              <a:t>Resilience</a:t>
            </a:r>
          </a:p>
          <a:p>
            <a:pPr marL="342900" indent="-342900">
              <a:buFont typeface="Arial" panose="020B0604020202020204" pitchFamily="34" charset="0"/>
              <a:buChar char="•"/>
            </a:pPr>
            <a:r>
              <a:rPr lang="en-GB" sz="2200" dirty="0"/>
              <a:t>Teamwork</a:t>
            </a:r>
          </a:p>
        </p:txBody>
      </p:sp>
    </p:spTree>
    <p:extLst>
      <p:ext uri="{BB962C8B-B14F-4D97-AF65-F5344CB8AC3E}">
        <p14:creationId xmlns:p14="http://schemas.microsoft.com/office/powerpoint/2010/main" val="2953435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3E195-AE1E-08DC-008C-365B329504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21CC7E-46B1-7547-C843-05C087AF8ADB}"/>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Companies in Wolverhampton: Health</a:t>
            </a:r>
          </a:p>
        </p:txBody>
      </p:sp>
      <p:sp>
        <p:nvSpPr>
          <p:cNvPr id="3" name="TextBox 2">
            <a:extLst>
              <a:ext uri="{FF2B5EF4-FFF2-40B4-BE49-F238E27FC236}">
                <a16:creationId xmlns:a16="http://schemas.microsoft.com/office/drawing/2014/main" id="{8A5E5353-985A-F167-7F8D-D96CC7AD1564}"/>
              </a:ext>
            </a:extLst>
          </p:cNvPr>
          <p:cNvSpPr txBox="1"/>
          <p:nvPr/>
        </p:nvSpPr>
        <p:spPr>
          <a:xfrm>
            <a:off x="838200" y="2274838"/>
            <a:ext cx="10515600" cy="2308324"/>
          </a:xfrm>
          <a:prstGeom prst="rect">
            <a:avLst/>
          </a:prstGeom>
          <a:noFill/>
        </p:spPr>
        <p:txBody>
          <a:bodyPr wrap="square" numCol="1" rtlCol="0">
            <a:spAutoFit/>
          </a:bodyPr>
          <a:lstStyle/>
          <a:p>
            <a:pPr marL="342900" indent="-342900">
              <a:buFont typeface="Arial" panose="020B0604020202020204" pitchFamily="34" charset="0"/>
              <a:buChar char="•"/>
            </a:pPr>
            <a:r>
              <a:rPr lang="en-GB" sz="2400" dirty="0"/>
              <a:t>The Royal Wolverhampton NHS Trust</a:t>
            </a:r>
          </a:p>
          <a:p>
            <a:pPr marL="342900" indent="-342900">
              <a:buFont typeface="Arial" panose="020B0604020202020204" pitchFamily="34" charset="0"/>
              <a:buChar char="•"/>
            </a:pPr>
            <a:r>
              <a:rPr lang="en-GB" sz="2400" dirty="0"/>
              <a:t>Bhandal Dental Practice</a:t>
            </a:r>
          </a:p>
          <a:p>
            <a:pPr marL="342900" indent="-342900">
              <a:buFont typeface="Arial" panose="020B0604020202020204" pitchFamily="34" charset="0"/>
              <a:buChar char="•"/>
            </a:pPr>
            <a:r>
              <a:rPr lang="en-GB" sz="2400" dirty="0"/>
              <a:t>WV Active </a:t>
            </a:r>
          </a:p>
          <a:p>
            <a:pPr marL="342900" indent="-342900">
              <a:buFont typeface="Arial" panose="020B0604020202020204" pitchFamily="34" charset="0"/>
              <a:buChar char="•"/>
            </a:pPr>
            <a:r>
              <a:rPr lang="en-GB" sz="2400" dirty="0"/>
              <a:t>Nuffield Health</a:t>
            </a:r>
          </a:p>
          <a:p>
            <a:pPr marL="342900" indent="-342900">
              <a:buFont typeface="Arial" panose="020B0604020202020204" pitchFamily="34" charset="0"/>
              <a:buChar char="•"/>
            </a:pPr>
            <a:r>
              <a:rPr lang="en-GB" sz="2400" dirty="0"/>
              <a:t>Compton Care Group Limited</a:t>
            </a:r>
          </a:p>
          <a:p>
            <a:pPr marL="342900" indent="-342900">
              <a:buFont typeface="Arial" panose="020B0604020202020204" pitchFamily="34" charset="0"/>
              <a:buChar char="•"/>
            </a:pPr>
            <a:r>
              <a:rPr lang="en-GB" sz="2400" dirty="0" err="1"/>
              <a:t>Ingeus</a:t>
            </a:r>
            <a:r>
              <a:rPr lang="en-GB" sz="2400" dirty="0"/>
              <a:t> UK Limited</a:t>
            </a:r>
            <a:endParaRPr lang="en-GB" sz="2200" dirty="0"/>
          </a:p>
        </p:txBody>
      </p:sp>
    </p:spTree>
    <p:extLst>
      <p:ext uri="{BB962C8B-B14F-4D97-AF65-F5344CB8AC3E}">
        <p14:creationId xmlns:p14="http://schemas.microsoft.com/office/powerpoint/2010/main" val="2867087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F9DCA-8098-C2EF-90FD-F069806BC545}"/>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Sector Trends in Advanced Manufacturing </a:t>
            </a:r>
          </a:p>
        </p:txBody>
      </p:sp>
      <p:sp>
        <p:nvSpPr>
          <p:cNvPr id="3" name="TextBox 2">
            <a:extLst>
              <a:ext uri="{FF2B5EF4-FFF2-40B4-BE49-F238E27FC236}">
                <a16:creationId xmlns:a16="http://schemas.microsoft.com/office/drawing/2014/main" id="{8FA2C451-B300-0F80-FE6A-9771337B0957}"/>
              </a:ext>
            </a:extLst>
          </p:cNvPr>
          <p:cNvSpPr txBox="1"/>
          <p:nvPr/>
        </p:nvSpPr>
        <p:spPr>
          <a:xfrm>
            <a:off x="838200" y="1599228"/>
            <a:ext cx="3258421" cy="3816429"/>
          </a:xfrm>
          <a:prstGeom prst="rect">
            <a:avLst/>
          </a:prstGeom>
          <a:noFill/>
        </p:spPr>
        <p:txBody>
          <a:bodyPr wrap="square" numCol="1" rtlCol="0">
            <a:spAutoFit/>
          </a:bodyPr>
          <a:lstStyle/>
          <a:p>
            <a:r>
              <a:rPr lang="en-GB" sz="2200" b="1" dirty="0"/>
              <a:t>Global Trends</a:t>
            </a:r>
          </a:p>
          <a:p>
            <a:pPr marL="342900" indent="-342900">
              <a:buFont typeface="Arial" panose="020B0604020202020204" pitchFamily="34" charset="0"/>
              <a:buChar char="•"/>
            </a:pPr>
            <a:r>
              <a:rPr lang="en-GB" sz="2200" dirty="0"/>
              <a:t>More teamwork needed between people and machines</a:t>
            </a:r>
          </a:p>
          <a:p>
            <a:pPr marL="342900" indent="-342900">
              <a:buFont typeface="Arial" panose="020B0604020202020204" pitchFamily="34" charset="0"/>
              <a:buChar char="•"/>
            </a:pPr>
            <a:r>
              <a:rPr lang="en-GB" sz="2200" dirty="0"/>
              <a:t>Refined use of AI and automation</a:t>
            </a:r>
          </a:p>
          <a:p>
            <a:pPr marL="342900" indent="-342900">
              <a:buFont typeface="Arial" panose="020B0604020202020204" pitchFamily="34" charset="0"/>
              <a:buChar char="•"/>
            </a:pPr>
            <a:r>
              <a:rPr lang="en-GB" sz="2200" dirty="0"/>
              <a:t>Digitisation of industrial sectors (manufacturing, transport, etc.)</a:t>
            </a:r>
          </a:p>
          <a:p>
            <a:pPr marL="342900" indent="-342900">
              <a:buFont typeface="Arial" panose="020B0604020202020204" pitchFamily="34" charset="0"/>
              <a:buChar char="•"/>
            </a:pPr>
            <a:r>
              <a:rPr lang="en-GB" sz="2200" dirty="0"/>
              <a:t>Electrification (of cars, aircraft, rail)</a:t>
            </a:r>
          </a:p>
        </p:txBody>
      </p:sp>
      <p:sp>
        <p:nvSpPr>
          <p:cNvPr id="5" name="TextBox 4">
            <a:extLst>
              <a:ext uri="{FF2B5EF4-FFF2-40B4-BE49-F238E27FC236}">
                <a16:creationId xmlns:a16="http://schemas.microsoft.com/office/drawing/2014/main" id="{82DDAFCB-011A-55D6-6789-B4042BD25C8C}"/>
              </a:ext>
            </a:extLst>
          </p:cNvPr>
          <p:cNvSpPr txBox="1"/>
          <p:nvPr/>
        </p:nvSpPr>
        <p:spPr>
          <a:xfrm>
            <a:off x="4466789" y="1599229"/>
            <a:ext cx="3258421" cy="3816429"/>
          </a:xfrm>
          <a:prstGeom prst="rect">
            <a:avLst/>
          </a:prstGeom>
          <a:noFill/>
        </p:spPr>
        <p:txBody>
          <a:bodyPr wrap="square" numCol="1" rtlCol="0">
            <a:spAutoFit/>
          </a:bodyPr>
          <a:lstStyle/>
          <a:p>
            <a:r>
              <a:rPr lang="en-GB" sz="2200" b="1" dirty="0"/>
              <a:t>Types of Jobs Available</a:t>
            </a:r>
          </a:p>
          <a:p>
            <a:pPr marL="342900" indent="-342900">
              <a:buFont typeface="Arial" panose="020B0604020202020204" pitchFamily="34" charset="0"/>
              <a:buChar char="•"/>
            </a:pPr>
            <a:r>
              <a:rPr lang="en-GB" sz="2200" dirty="0"/>
              <a:t>Machine Operator</a:t>
            </a:r>
          </a:p>
          <a:p>
            <a:pPr marL="342900" indent="-342900">
              <a:buFont typeface="Arial" panose="020B0604020202020204" pitchFamily="34" charset="0"/>
              <a:buChar char="•"/>
            </a:pPr>
            <a:r>
              <a:rPr lang="en-GB" sz="2200" dirty="0"/>
              <a:t>Assembly Technician</a:t>
            </a:r>
          </a:p>
          <a:p>
            <a:pPr marL="342900" indent="-342900">
              <a:buFont typeface="Arial" panose="020B0604020202020204" pitchFamily="34" charset="0"/>
              <a:buChar char="•"/>
            </a:pPr>
            <a:r>
              <a:rPr lang="en-GB" sz="2200" dirty="0"/>
              <a:t>Quality Control Assistant</a:t>
            </a:r>
          </a:p>
          <a:p>
            <a:pPr marL="342900" indent="-342900">
              <a:buFont typeface="Arial" panose="020B0604020202020204" pitchFamily="34" charset="0"/>
              <a:buChar char="•"/>
            </a:pPr>
            <a:r>
              <a:rPr lang="en-GB" sz="2200" dirty="0"/>
              <a:t>Engineering Apprentice</a:t>
            </a:r>
          </a:p>
          <a:p>
            <a:pPr marL="342900" indent="-342900">
              <a:buFont typeface="Arial" panose="020B0604020202020204" pitchFamily="34" charset="0"/>
              <a:buChar char="•"/>
            </a:pPr>
            <a:r>
              <a:rPr lang="en-GB" sz="2200" dirty="0"/>
              <a:t>Robotics Technician</a:t>
            </a:r>
          </a:p>
          <a:p>
            <a:pPr marL="342900" indent="-342900">
              <a:buFont typeface="Arial" panose="020B0604020202020204" pitchFamily="34" charset="0"/>
              <a:buChar char="•"/>
            </a:pPr>
            <a:r>
              <a:rPr lang="en-GB" sz="2200" dirty="0"/>
              <a:t>Product Designer</a:t>
            </a:r>
          </a:p>
          <a:p>
            <a:pPr marL="342900" indent="-342900">
              <a:buFont typeface="Arial" panose="020B0604020202020204" pitchFamily="34" charset="0"/>
              <a:buChar char="•"/>
            </a:pPr>
            <a:r>
              <a:rPr lang="en-GB" sz="2200" dirty="0"/>
              <a:t>Data Analyst</a:t>
            </a:r>
          </a:p>
          <a:p>
            <a:pPr marL="342900" indent="-342900">
              <a:buFont typeface="Arial" panose="020B0604020202020204" pitchFamily="34" charset="0"/>
              <a:buChar char="•"/>
            </a:pPr>
            <a:r>
              <a:rPr lang="en-GB" sz="2200" dirty="0"/>
              <a:t>Health &amp; Safety Officer</a:t>
            </a:r>
          </a:p>
          <a:p>
            <a:pPr marL="342900" indent="-342900">
              <a:buFont typeface="Arial" panose="020B0604020202020204" pitchFamily="34" charset="0"/>
              <a:buChar char="•"/>
            </a:pPr>
            <a:r>
              <a:rPr lang="en-GB" sz="2200" dirty="0"/>
              <a:t>Operations Manager</a:t>
            </a:r>
          </a:p>
        </p:txBody>
      </p:sp>
      <p:sp>
        <p:nvSpPr>
          <p:cNvPr id="6" name="TextBox 5">
            <a:extLst>
              <a:ext uri="{FF2B5EF4-FFF2-40B4-BE49-F238E27FC236}">
                <a16:creationId xmlns:a16="http://schemas.microsoft.com/office/drawing/2014/main" id="{FC5E507D-F115-BEC0-DC78-F3C49EA6B555}"/>
              </a:ext>
            </a:extLst>
          </p:cNvPr>
          <p:cNvSpPr txBox="1"/>
          <p:nvPr/>
        </p:nvSpPr>
        <p:spPr>
          <a:xfrm>
            <a:off x="8095378" y="1599228"/>
            <a:ext cx="3258421" cy="3816429"/>
          </a:xfrm>
          <a:prstGeom prst="rect">
            <a:avLst/>
          </a:prstGeom>
          <a:noFill/>
        </p:spPr>
        <p:txBody>
          <a:bodyPr wrap="square" numCol="1" rtlCol="0">
            <a:spAutoFit/>
          </a:bodyPr>
          <a:lstStyle/>
          <a:p>
            <a:r>
              <a:rPr lang="en-GB" sz="2200" b="1" dirty="0"/>
              <a:t>Subjects/Skills to Consider</a:t>
            </a:r>
          </a:p>
          <a:p>
            <a:pPr marL="342900" indent="-342900">
              <a:buFont typeface="Arial" panose="020B0604020202020204" pitchFamily="34" charset="0"/>
              <a:buChar char="•"/>
            </a:pPr>
            <a:r>
              <a:rPr lang="en-GB" sz="2200" dirty="0"/>
              <a:t>Maths</a:t>
            </a:r>
          </a:p>
          <a:p>
            <a:pPr marL="342900" indent="-342900">
              <a:buFont typeface="Arial" panose="020B0604020202020204" pitchFamily="34" charset="0"/>
              <a:buChar char="•"/>
            </a:pPr>
            <a:r>
              <a:rPr lang="en-GB" sz="2200" dirty="0"/>
              <a:t>Physics</a:t>
            </a:r>
          </a:p>
          <a:p>
            <a:pPr marL="342900" indent="-342900">
              <a:buFont typeface="Arial" panose="020B0604020202020204" pitchFamily="34" charset="0"/>
              <a:buChar char="•"/>
            </a:pPr>
            <a:r>
              <a:rPr lang="en-GB" sz="2200" dirty="0"/>
              <a:t>DT</a:t>
            </a:r>
          </a:p>
          <a:p>
            <a:pPr marL="342900" indent="-342900">
              <a:buFont typeface="Arial" panose="020B0604020202020204" pitchFamily="34" charset="0"/>
              <a:buChar char="•"/>
            </a:pPr>
            <a:r>
              <a:rPr lang="en-GB" sz="2200" dirty="0"/>
              <a:t>ICT/Computing</a:t>
            </a:r>
          </a:p>
          <a:p>
            <a:pPr marL="342900" indent="-342900">
              <a:buFont typeface="Arial" panose="020B0604020202020204" pitchFamily="34" charset="0"/>
              <a:buChar char="•"/>
            </a:pPr>
            <a:r>
              <a:rPr lang="en-GB" sz="2200" dirty="0"/>
              <a:t>English</a:t>
            </a:r>
          </a:p>
          <a:p>
            <a:pPr marL="342900" indent="-342900">
              <a:buFont typeface="Arial" panose="020B0604020202020204" pitchFamily="34" charset="0"/>
              <a:buChar char="•"/>
            </a:pPr>
            <a:r>
              <a:rPr lang="en-GB" sz="2200" dirty="0"/>
              <a:t>Attention to detail</a:t>
            </a:r>
          </a:p>
          <a:p>
            <a:pPr marL="342900" indent="-342900">
              <a:buFont typeface="Arial" panose="020B0604020202020204" pitchFamily="34" charset="0"/>
              <a:buChar char="•"/>
            </a:pPr>
            <a:r>
              <a:rPr lang="en-GB" sz="2200" dirty="0"/>
              <a:t>Teamwork</a:t>
            </a:r>
          </a:p>
          <a:p>
            <a:pPr marL="342900" indent="-342900">
              <a:buFont typeface="Arial" panose="020B0604020202020204" pitchFamily="34" charset="0"/>
              <a:buChar char="•"/>
            </a:pPr>
            <a:r>
              <a:rPr lang="en-GB" sz="2200" dirty="0"/>
              <a:t>Adaptability</a:t>
            </a:r>
          </a:p>
          <a:p>
            <a:pPr marL="342900" indent="-342900">
              <a:buFont typeface="Arial" panose="020B0604020202020204" pitchFamily="34" charset="0"/>
              <a:buChar char="•"/>
            </a:pPr>
            <a:r>
              <a:rPr lang="en-GB" sz="2200" dirty="0"/>
              <a:t>Digital &amp; IT Skills</a:t>
            </a:r>
          </a:p>
          <a:p>
            <a:pPr marL="342900" indent="-342900">
              <a:buFont typeface="Arial" panose="020B0604020202020204" pitchFamily="34" charset="0"/>
              <a:buChar char="•"/>
            </a:pPr>
            <a:r>
              <a:rPr lang="en-GB" sz="2200" dirty="0"/>
              <a:t>Problem-Solving</a:t>
            </a:r>
          </a:p>
        </p:txBody>
      </p:sp>
    </p:spTree>
    <p:extLst>
      <p:ext uri="{BB962C8B-B14F-4D97-AF65-F5344CB8AC3E}">
        <p14:creationId xmlns:p14="http://schemas.microsoft.com/office/powerpoint/2010/main" val="3962573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E7A8B-43A9-2BC1-61F0-C414BABB60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CF9EC3-3E2F-48DB-9700-51FB1C7EFBB7}"/>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Companies in Wolverhampton: Advanced Manufacturing</a:t>
            </a:r>
          </a:p>
        </p:txBody>
      </p:sp>
      <p:sp>
        <p:nvSpPr>
          <p:cNvPr id="3" name="TextBox 2">
            <a:extLst>
              <a:ext uri="{FF2B5EF4-FFF2-40B4-BE49-F238E27FC236}">
                <a16:creationId xmlns:a16="http://schemas.microsoft.com/office/drawing/2014/main" id="{EA66654D-CA5A-28AB-1E86-43EC62D894D6}"/>
              </a:ext>
            </a:extLst>
          </p:cNvPr>
          <p:cNvSpPr txBox="1"/>
          <p:nvPr/>
        </p:nvSpPr>
        <p:spPr>
          <a:xfrm>
            <a:off x="838200" y="2274838"/>
            <a:ext cx="10515600" cy="2308324"/>
          </a:xfrm>
          <a:prstGeom prst="rect">
            <a:avLst/>
          </a:prstGeom>
          <a:noFill/>
        </p:spPr>
        <p:txBody>
          <a:bodyPr wrap="square" numCol="1" rtlCol="0">
            <a:spAutoFit/>
          </a:bodyPr>
          <a:lstStyle/>
          <a:p>
            <a:pPr marL="342900" indent="-342900">
              <a:buFont typeface="Arial" panose="020B0604020202020204" pitchFamily="34" charset="0"/>
              <a:buChar char="•"/>
            </a:pPr>
            <a:r>
              <a:rPr lang="en-GB" sz="2400" dirty="0"/>
              <a:t>Jaguar Land Rover</a:t>
            </a:r>
          </a:p>
          <a:p>
            <a:pPr marL="342900" indent="-342900">
              <a:buFont typeface="Arial" panose="020B0604020202020204" pitchFamily="34" charset="0"/>
              <a:buChar char="•"/>
            </a:pPr>
            <a:r>
              <a:rPr lang="en-GB" sz="2400" dirty="0"/>
              <a:t>Assa Abloy Limited</a:t>
            </a:r>
          </a:p>
          <a:p>
            <a:pPr marL="342900" indent="-342900">
              <a:buFont typeface="Arial" panose="020B0604020202020204" pitchFamily="34" charset="0"/>
              <a:buChar char="•"/>
            </a:pPr>
            <a:r>
              <a:rPr lang="en-GB" sz="2400" dirty="0"/>
              <a:t>Collins Aerospace</a:t>
            </a:r>
          </a:p>
          <a:p>
            <a:pPr marL="342900" indent="-342900">
              <a:buFont typeface="Arial" panose="020B0604020202020204" pitchFamily="34" charset="0"/>
              <a:buChar char="•"/>
            </a:pPr>
            <a:r>
              <a:rPr lang="en-GB" sz="2400" dirty="0"/>
              <a:t>Moog Aircraft Group</a:t>
            </a:r>
          </a:p>
          <a:p>
            <a:pPr marL="342900" indent="-342900">
              <a:buFont typeface="Arial" panose="020B0604020202020204" pitchFamily="34" charset="0"/>
              <a:buChar char="•"/>
            </a:pPr>
            <a:r>
              <a:rPr lang="en-GB" sz="2400" dirty="0"/>
              <a:t>Tarmac Building Products Limited</a:t>
            </a:r>
          </a:p>
          <a:p>
            <a:pPr marL="342900" indent="-342900">
              <a:buFont typeface="Arial" panose="020B0604020202020204" pitchFamily="34" charset="0"/>
              <a:buChar char="•"/>
            </a:pPr>
            <a:r>
              <a:rPr lang="en-GB" sz="2400" dirty="0" err="1"/>
              <a:t>Steelway</a:t>
            </a:r>
            <a:endParaRPr lang="en-GB" sz="2200" dirty="0"/>
          </a:p>
        </p:txBody>
      </p:sp>
    </p:spTree>
    <p:extLst>
      <p:ext uri="{BB962C8B-B14F-4D97-AF65-F5344CB8AC3E}">
        <p14:creationId xmlns:p14="http://schemas.microsoft.com/office/powerpoint/2010/main" val="1926221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0606C-B09E-2269-110C-73D3687698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84A689-2CC3-B312-7990-14CC76E26F75}"/>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Sector Trends in Construction</a:t>
            </a:r>
          </a:p>
        </p:txBody>
      </p:sp>
      <p:sp>
        <p:nvSpPr>
          <p:cNvPr id="3" name="TextBox 2">
            <a:extLst>
              <a:ext uri="{FF2B5EF4-FFF2-40B4-BE49-F238E27FC236}">
                <a16:creationId xmlns:a16="http://schemas.microsoft.com/office/drawing/2014/main" id="{1722C4B6-C8A5-8A5B-1D17-6637C4C77108}"/>
              </a:ext>
            </a:extLst>
          </p:cNvPr>
          <p:cNvSpPr txBox="1"/>
          <p:nvPr/>
        </p:nvSpPr>
        <p:spPr>
          <a:xfrm>
            <a:off x="838200" y="1599228"/>
            <a:ext cx="3258421" cy="3816429"/>
          </a:xfrm>
          <a:prstGeom prst="rect">
            <a:avLst/>
          </a:prstGeom>
          <a:noFill/>
        </p:spPr>
        <p:txBody>
          <a:bodyPr wrap="square" numCol="1" rtlCol="0">
            <a:spAutoFit/>
          </a:bodyPr>
          <a:lstStyle/>
          <a:p>
            <a:r>
              <a:rPr lang="en-GB" sz="2200" b="1" dirty="0"/>
              <a:t>Global Trends</a:t>
            </a:r>
          </a:p>
          <a:p>
            <a:pPr marL="342900" indent="-342900">
              <a:buFont typeface="Arial" panose="020B0604020202020204" pitchFamily="34" charset="0"/>
              <a:buChar char="•"/>
            </a:pPr>
            <a:r>
              <a:rPr lang="en-GB" sz="2200" dirty="0"/>
              <a:t>Massive pressure to reduce carbon emissions</a:t>
            </a:r>
          </a:p>
          <a:p>
            <a:pPr marL="342900" indent="-342900">
              <a:buFont typeface="Arial" panose="020B0604020202020204" pitchFamily="34" charset="0"/>
              <a:buChar char="•"/>
            </a:pPr>
            <a:r>
              <a:rPr lang="en-GB" sz="2200" dirty="0"/>
              <a:t>Push for green materials, energy-efficient buildings, etc.</a:t>
            </a:r>
          </a:p>
          <a:p>
            <a:pPr marL="342900" indent="-342900">
              <a:buFont typeface="Arial" panose="020B0604020202020204" pitchFamily="34" charset="0"/>
              <a:buChar char="•"/>
            </a:pPr>
            <a:r>
              <a:rPr lang="en-GB" sz="2200" dirty="0"/>
              <a:t>Adoption of AI, drones, 3D printing, etc. to improve efficiency and safety.</a:t>
            </a:r>
          </a:p>
        </p:txBody>
      </p:sp>
      <p:sp>
        <p:nvSpPr>
          <p:cNvPr id="5" name="TextBox 4">
            <a:extLst>
              <a:ext uri="{FF2B5EF4-FFF2-40B4-BE49-F238E27FC236}">
                <a16:creationId xmlns:a16="http://schemas.microsoft.com/office/drawing/2014/main" id="{84DF7998-A47D-0362-F40E-8FE1E1968ED1}"/>
              </a:ext>
            </a:extLst>
          </p:cNvPr>
          <p:cNvSpPr txBox="1"/>
          <p:nvPr/>
        </p:nvSpPr>
        <p:spPr>
          <a:xfrm>
            <a:off x="4466789" y="1599229"/>
            <a:ext cx="3258421" cy="3139321"/>
          </a:xfrm>
          <a:prstGeom prst="rect">
            <a:avLst/>
          </a:prstGeom>
          <a:noFill/>
        </p:spPr>
        <p:txBody>
          <a:bodyPr wrap="square" numCol="1" rtlCol="0">
            <a:spAutoFit/>
          </a:bodyPr>
          <a:lstStyle/>
          <a:p>
            <a:r>
              <a:rPr lang="en-GB" sz="2200" b="1" dirty="0"/>
              <a:t>Types of Jobs Available</a:t>
            </a:r>
          </a:p>
          <a:p>
            <a:pPr marL="342900" indent="-342900">
              <a:buFont typeface="Arial" panose="020B0604020202020204" pitchFamily="34" charset="0"/>
              <a:buChar char="•"/>
            </a:pPr>
            <a:r>
              <a:rPr lang="en-GB" sz="2200" dirty="0"/>
              <a:t>Project Manager</a:t>
            </a:r>
          </a:p>
          <a:p>
            <a:pPr marL="342900" indent="-342900">
              <a:buFont typeface="Arial" panose="020B0604020202020204" pitchFamily="34" charset="0"/>
              <a:buChar char="•"/>
            </a:pPr>
            <a:r>
              <a:rPr lang="en-GB" sz="2200" dirty="0"/>
              <a:t>Civil Engineer</a:t>
            </a:r>
          </a:p>
          <a:p>
            <a:pPr marL="342900" indent="-342900">
              <a:buFont typeface="Arial" panose="020B0604020202020204" pitchFamily="34" charset="0"/>
              <a:buChar char="•"/>
            </a:pPr>
            <a:r>
              <a:rPr lang="en-GB" sz="2200" dirty="0"/>
              <a:t>Architect</a:t>
            </a:r>
          </a:p>
          <a:p>
            <a:pPr marL="342900" indent="-342900">
              <a:buFont typeface="Arial" panose="020B0604020202020204" pitchFamily="34" charset="0"/>
              <a:buChar char="•"/>
            </a:pPr>
            <a:r>
              <a:rPr lang="en-GB" sz="2200" dirty="0"/>
              <a:t>Quantity Surveyor</a:t>
            </a:r>
          </a:p>
          <a:p>
            <a:pPr marL="342900" indent="-342900">
              <a:buFont typeface="Arial" panose="020B0604020202020204" pitchFamily="34" charset="0"/>
              <a:buChar char="•"/>
            </a:pPr>
            <a:r>
              <a:rPr lang="en-GB" sz="2200" dirty="0"/>
              <a:t>Wood Trades</a:t>
            </a:r>
          </a:p>
          <a:p>
            <a:pPr marL="342900" indent="-342900">
              <a:buFont typeface="Arial" panose="020B0604020202020204" pitchFamily="34" charset="0"/>
              <a:buChar char="•"/>
            </a:pPr>
            <a:r>
              <a:rPr lang="en-GB" sz="2200" dirty="0"/>
              <a:t>Electrical Trades</a:t>
            </a:r>
          </a:p>
          <a:p>
            <a:pPr marL="342900" indent="-342900">
              <a:buFont typeface="Arial" panose="020B0604020202020204" pitchFamily="34" charset="0"/>
              <a:buChar char="•"/>
            </a:pPr>
            <a:r>
              <a:rPr lang="en-GB" sz="2200" dirty="0"/>
              <a:t>Technical and IT roles</a:t>
            </a:r>
          </a:p>
          <a:p>
            <a:pPr marL="342900" indent="-342900">
              <a:buFont typeface="Arial" panose="020B0604020202020204" pitchFamily="34" charset="0"/>
              <a:buChar char="•"/>
            </a:pPr>
            <a:r>
              <a:rPr lang="en-GB" sz="2200" dirty="0"/>
              <a:t>Landscape Architect</a:t>
            </a:r>
          </a:p>
        </p:txBody>
      </p:sp>
      <p:sp>
        <p:nvSpPr>
          <p:cNvPr id="6" name="TextBox 5">
            <a:extLst>
              <a:ext uri="{FF2B5EF4-FFF2-40B4-BE49-F238E27FC236}">
                <a16:creationId xmlns:a16="http://schemas.microsoft.com/office/drawing/2014/main" id="{29DDD71B-EC79-AC03-A827-518B0554AF5F}"/>
              </a:ext>
            </a:extLst>
          </p:cNvPr>
          <p:cNvSpPr txBox="1"/>
          <p:nvPr/>
        </p:nvSpPr>
        <p:spPr>
          <a:xfrm>
            <a:off x="8095378" y="1599228"/>
            <a:ext cx="3258421" cy="3477875"/>
          </a:xfrm>
          <a:prstGeom prst="rect">
            <a:avLst/>
          </a:prstGeom>
          <a:noFill/>
        </p:spPr>
        <p:txBody>
          <a:bodyPr wrap="square" numCol="1" rtlCol="0">
            <a:spAutoFit/>
          </a:bodyPr>
          <a:lstStyle/>
          <a:p>
            <a:r>
              <a:rPr lang="en-GB" sz="2200" b="1" dirty="0"/>
              <a:t>Subjects/Skills to Consider</a:t>
            </a:r>
          </a:p>
          <a:p>
            <a:pPr marL="342900" indent="-342900">
              <a:buFont typeface="Arial" panose="020B0604020202020204" pitchFamily="34" charset="0"/>
              <a:buChar char="•"/>
            </a:pPr>
            <a:r>
              <a:rPr lang="en-GB" sz="2200" dirty="0"/>
              <a:t>Maths</a:t>
            </a:r>
          </a:p>
          <a:p>
            <a:pPr marL="342900" indent="-342900">
              <a:buFont typeface="Arial" panose="020B0604020202020204" pitchFamily="34" charset="0"/>
              <a:buChar char="•"/>
            </a:pPr>
            <a:r>
              <a:rPr lang="en-GB" sz="2200" dirty="0"/>
              <a:t>Physics</a:t>
            </a:r>
          </a:p>
          <a:p>
            <a:pPr marL="342900" indent="-342900">
              <a:buFont typeface="Arial" panose="020B0604020202020204" pitchFamily="34" charset="0"/>
              <a:buChar char="•"/>
            </a:pPr>
            <a:r>
              <a:rPr lang="en-GB" sz="2200" dirty="0"/>
              <a:t>DT</a:t>
            </a:r>
          </a:p>
          <a:p>
            <a:pPr marL="342900" indent="-342900">
              <a:buFont typeface="Arial" panose="020B0604020202020204" pitchFamily="34" charset="0"/>
              <a:buChar char="•"/>
            </a:pPr>
            <a:r>
              <a:rPr lang="en-GB" sz="2200" dirty="0"/>
              <a:t>ICT/Computing</a:t>
            </a:r>
          </a:p>
          <a:p>
            <a:pPr marL="342900" indent="-342900">
              <a:buFont typeface="Arial" panose="020B0604020202020204" pitchFamily="34" charset="0"/>
              <a:buChar char="•"/>
            </a:pPr>
            <a:r>
              <a:rPr lang="en-GB" sz="2200" dirty="0"/>
              <a:t>English</a:t>
            </a:r>
          </a:p>
          <a:p>
            <a:pPr marL="342900" indent="-342900">
              <a:buFont typeface="Arial" panose="020B0604020202020204" pitchFamily="34" charset="0"/>
              <a:buChar char="•"/>
            </a:pPr>
            <a:r>
              <a:rPr lang="en-GB" sz="2200" dirty="0"/>
              <a:t>Willingness to Learn</a:t>
            </a:r>
          </a:p>
          <a:p>
            <a:pPr marL="342900" indent="-342900">
              <a:buFont typeface="Arial" panose="020B0604020202020204" pitchFamily="34" charset="0"/>
              <a:buChar char="•"/>
            </a:pPr>
            <a:r>
              <a:rPr lang="en-GB" sz="2200" dirty="0"/>
              <a:t>Time Management</a:t>
            </a:r>
          </a:p>
          <a:p>
            <a:pPr marL="342900" indent="-342900">
              <a:buFont typeface="Arial" panose="020B0604020202020204" pitchFamily="34" charset="0"/>
              <a:buChar char="•"/>
            </a:pPr>
            <a:r>
              <a:rPr lang="en-GB" sz="2200" dirty="0"/>
              <a:t>Practical Skills</a:t>
            </a:r>
          </a:p>
          <a:p>
            <a:pPr marL="342900" indent="-342900">
              <a:buFont typeface="Arial" panose="020B0604020202020204" pitchFamily="34" charset="0"/>
              <a:buChar char="•"/>
            </a:pPr>
            <a:r>
              <a:rPr lang="en-GB" sz="2200" dirty="0"/>
              <a:t>Digital Skills</a:t>
            </a:r>
          </a:p>
        </p:txBody>
      </p:sp>
    </p:spTree>
    <p:extLst>
      <p:ext uri="{BB962C8B-B14F-4D97-AF65-F5344CB8AC3E}">
        <p14:creationId xmlns:p14="http://schemas.microsoft.com/office/powerpoint/2010/main" val="3649027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54F95-DE9E-D771-F10A-0CE12E5C8B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C83A42-7F9A-50A3-9AFF-A3BAB8FE9367}"/>
              </a:ext>
            </a:extLst>
          </p:cNvPr>
          <p:cNvSpPr>
            <a:spLocks noGrp="1"/>
          </p:cNvSpPr>
          <p:nvPr>
            <p:ph type="title"/>
          </p:nvPr>
        </p:nvSpPr>
        <p:spPr>
          <a:xfrm>
            <a:off x="838200" y="273665"/>
            <a:ext cx="10515600" cy="1325563"/>
          </a:xfrm>
        </p:spPr>
        <p:txBody>
          <a:bodyPr>
            <a:noAutofit/>
          </a:bodyPr>
          <a:lstStyle/>
          <a:p>
            <a:pPr algn="ctr"/>
            <a:r>
              <a:rPr lang="en-GB" b="1" u="sng" dirty="0">
                <a:latin typeface="Calibri" panose="020F0502020204030204" pitchFamily="34" charset="0"/>
                <a:cs typeface="Calibri" panose="020F0502020204030204" pitchFamily="34" charset="0"/>
              </a:rPr>
              <a:t>Companies in Wolverhampton: Construction</a:t>
            </a:r>
          </a:p>
        </p:txBody>
      </p:sp>
      <p:sp>
        <p:nvSpPr>
          <p:cNvPr id="3" name="TextBox 2">
            <a:extLst>
              <a:ext uri="{FF2B5EF4-FFF2-40B4-BE49-F238E27FC236}">
                <a16:creationId xmlns:a16="http://schemas.microsoft.com/office/drawing/2014/main" id="{BA929172-CCEE-1D9D-09CD-CB5D1BD58BE6}"/>
              </a:ext>
            </a:extLst>
          </p:cNvPr>
          <p:cNvSpPr txBox="1"/>
          <p:nvPr/>
        </p:nvSpPr>
        <p:spPr>
          <a:xfrm>
            <a:off x="838200" y="2090172"/>
            <a:ext cx="10515600" cy="2677656"/>
          </a:xfrm>
          <a:prstGeom prst="rect">
            <a:avLst/>
          </a:prstGeom>
          <a:noFill/>
        </p:spPr>
        <p:txBody>
          <a:bodyPr wrap="square" numCol="1" rtlCol="0">
            <a:spAutoFit/>
          </a:bodyPr>
          <a:lstStyle/>
          <a:p>
            <a:pPr marL="342900" indent="-342900">
              <a:buFont typeface="Arial" panose="020B0604020202020204" pitchFamily="34" charset="0"/>
              <a:buChar char="•"/>
            </a:pPr>
            <a:r>
              <a:rPr lang="en-GB" sz="2400" dirty="0"/>
              <a:t>William Gough &amp; Sons Limited</a:t>
            </a:r>
          </a:p>
          <a:p>
            <a:pPr marL="342900" indent="-342900">
              <a:buFont typeface="Arial" panose="020B0604020202020204" pitchFamily="34" charset="0"/>
              <a:buChar char="•"/>
            </a:pPr>
            <a:r>
              <a:rPr lang="en-GB" sz="2400" dirty="0"/>
              <a:t>Taylor Woodrow Construction</a:t>
            </a:r>
          </a:p>
          <a:p>
            <a:pPr marL="342900" indent="-342900">
              <a:buFont typeface="Arial" panose="020B0604020202020204" pitchFamily="34" charset="0"/>
              <a:buChar char="•"/>
            </a:pPr>
            <a:r>
              <a:rPr lang="en-GB" sz="2400" dirty="0"/>
              <a:t>Speller Metcalfe Limited</a:t>
            </a:r>
          </a:p>
          <a:p>
            <a:pPr marL="342900" indent="-342900">
              <a:buFont typeface="Arial" panose="020B0604020202020204" pitchFamily="34" charset="0"/>
              <a:buChar char="•"/>
            </a:pPr>
            <a:r>
              <a:rPr lang="en-GB" sz="2400" dirty="0"/>
              <a:t>United Living Group Limited</a:t>
            </a:r>
          </a:p>
          <a:p>
            <a:pPr marL="342900" indent="-342900">
              <a:buFont typeface="Arial" panose="020B0604020202020204" pitchFamily="34" charset="0"/>
              <a:buChar char="•"/>
            </a:pPr>
            <a:r>
              <a:rPr lang="en-GB" sz="2400" dirty="0"/>
              <a:t>Wates Group Limited</a:t>
            </a:r>
          </a:p>
          <a:p>
            <a:pPr marL="342900" indent="-342900">
              <a:buFont typeface="Arial" panose="020B0604020202020204" pitchFamily="34" charset="0"/>
              <a:buChar char="•"/>
            </a:pPr>
            <a:r>
              <a:rPr lang="en-GB" sz="2400" dirty="0"/>
              <a:t>McAuliffe Group Ltd</a:t>
            </a:r>
          </a:p>
          <a:p>
            <a:pPr marL="342900" indent="-342900">
              <a:buFont typeface="Arial" panose="020B0604020202020204" pitchFamily="34" charset="0"/>
              <a:buChar char="•"/>
            </a:pPr>
            <a:r>
              <a:rPr lang="en-GB" sz="2400" dirty="0"/>
              <a:t>Carver (Wolverhampton) Limited</a:t>
            </a:r>
            <a:endParaRPr lang="en-GB" sz="2200" dirty="0"/>
          </a:p>
        </p:txBody>
      </p:sp>
    </p:spTree>
    <p:extLst>
      <p:ext uri="{BB962C8B-B14F-4D97-AF65-F5344CB8AC3E}">
        <p14:creationId xmlns:p14="http://schemas.microsoft.com/office/powerpoint/2010/main" val="3185806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EF3F618A743649863BE46E2326361E" ma:contentTypeVersion="7" ma:contentTypeDescription="Create a new document." ma:contentTypeScope="" ma:versionID="9650c19120594fe7863ba40dc64feb2e">
  <xsd:schema xmlns:xsd="http://www.w3.org/2001/XMLSchema" xmlns:xs="http://www.w3.org/2001/XMLSchema" xmlns:p="http://schemas.microsoft.com/office/2006/metadata/properties" xmlns:ns2="3ab8a10d-072a-4b2a-a0c3-83a0de6f3d74" targetNamespace="http://schemas.microsoft.com/office/2006/metadata/properties" ma:root="true" ma:fieldsID="fa8bbe8ccf59a7760e8feb24dc2cefd2" ns2:_="">
    <xsd:import namespace="3ab8a10d-072a-4b2a-a0c3-83a0de6f3d7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b8a10d-072a-4b2a-a0c3-83a0de6f3d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04A4E72-808D-43B0-8891-ED7FC4C9A4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b8a10d-072a-4b2a-a0c3-83a0de6f3d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7C95D1E-D55C-42C1-9E4B-1EE8B2930DCE}">
  <ds:schemaRefs>
    <ds:schemaRef ds:uri="http://schemas.microsoft.com/sharepoint/v3/contenttype/forms"/>
  </ds:schemaRefs>
</ds:datastoreItem>
</file>

<file path=customXml/itemProps3.xml><?xml version="1.0" encoding="utf-8"?>
<ds:datastoreItem xmlns:ds="http://schemas.openxmlformats.org/officeDocument/2006/customXml" ds:itemID="{0A54F78C-D4E8-4293-B0F0-6C3AEA113A24}">
  <ds:schemaRefs>
    <ds:schemaRef ds:uri="http://schemas.microsoft.com/office/2006/metadata/properties"/>
    <ds:schemaRef ds:uri="http://schemas.microsoft.com/office/infopath/2007/PartnerControls"/>
    <ds:schemaRef ds:uri="0163c397-0fd1-4fda-950a-0c16bc30ba40"/>
    <ds:schemaRef ds:uri="bc369cd3-6158-464c-af5c-1f41dcc017da"/>
  </ds:schemaRefs>
</ds:datastoreItem>
</file>

<file path=docProps/app.xml><?xml version="1.0" encoding="utf-8"?>
<Properties xmlns="http://schemas.openxmlformats.org/officeDocument/2006/extended-properties" xmlns:vt="http://schemas.openxmlformats.org/officeDocument/2006/docPropsVTypes">
  <TotalTime>962</TotalTime>
  <Words>1153</Words>
  <Application>Microsoft Office PowerPoint</Application>
  <PresentationFormat>Widescreen</PresentationFormat>
  <Paragraphs>280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Sector Trends in Health</vt:lpstr>
      <vt:lpstr>Companies in Wolverhampton: Health</vt:lpstr>
      <vt:lpstr>Sector Trends in Advanced Manufacturing </vt:lpstr>
      <vt:lpstr>Companies in Wolverhampton: Advanced Manufacturing</vt:lpstr>
      <vt:lpstr>Sector Trends in Construction</vt:lpstr>
      <vt:lpstr>Companies in Wolverhampton: Construction</vt:lpstr>
      <vt:lpstr>Sector Trends in Retail</vt:lpstr>
      <vt:lpstr>Companies in Wolverhampton: Retail</vt:lpstr>
      <vt:lpstr>Sector Trends in Business Services</vt:lpstr>
      <vt:lpstr>Companies in Wolverhampton: Business Services</vt:lpstr>
      <vt:lpstr>Sector Trends in Visitor Economy</vt:lpstr>
      <vt:lpstr>Companies in Wolverhampton: Visitor Economy</vt:lpstr>
      <vt:lpstr>Sector Trends in Public Sector</vt:lpstr>
      <vt:lpstr>Companies in Wolverhampton: Public Sector</vt:lpstr>
      <vt:lpstr>Task</vt:lpstr>
      <vt:lpstr>Useful Links 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S Pagett</dc:creator>
  <cp:lastModifiedBy>Miss G Rowe</cp:lastModifiedBy>
  <cp:revision>5</cp:revision>
  <dcterms:created xsi:type="dcterms:W3CDTF">2022-09-22T08:48:31Z</dcterms:created>
  <dcterms:modified xsi:type="dcterms:W3CDTF">2025-11-10T17:06:47Z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0x010100BAEF3F618A743649863BE46E2326361E</vt:lpwstr>
  </property>
  <property fmtid="{D5CDD505-2E9C-101B-9397-08002B2CF9AE}" pid="3" name="MediaServiceImageTags">
    <vt:lpwstr/>
  </property>
</Properties>
</file>