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8"/>
  </p:notesMasterIdLst>
  <p:sldIdLst>
    <p:sldId id="256" r:id="rId5"/>
    <p:sldId id="272" r:id="rId6"/>
    <p:sldId id="271" r:id="rId7"/>
    <p:sldId id="259" r:id="rId8"/>
    <p:sldId id="260" r:id="rId9"/>
    <p:sldId id="261" r:id="rId10"/>
    <p:sldId id="262" r:id="rId11"/>
    <p:sldId id="263" r:id="rId12"/>
    <p:sldId id="265" r:id="rId13"/>
    <p:sldId id="266" r:id="rId14"/>
    <p:sldId id="268" r:id="rId15"/>
    <p:sldId id="264" r:id="rId16"/>
    <p:sldId id="269" r:id="rId17"/>
  </p:sldIdLst>
  <p:sldSz cx="9144000" cy="6858000" type="screen4x3"/>
  <p:notesSz cx="6858000" cy="9144000"/>
  <p:embeddedFontLst>
    <p:embeddedFont>
      <p:font typeface="Comic Sans MS" panose="030F0702030302020204" pitchFamily="66" charset="0"/>
      <p:regular r:id="rId19"/>
      <p:bold r:id="rId20"/>
      <p:italic r:id="rId21"/>
      <p:boldItalic r:id="rId22"/>
    </p:embeddedFont>
    <p:embeddedFont>
      <p:font typeface="Quattrocento Sans" panose="020B0604020202020204" charset="0"/>
      <p:regular r:id="rId23"/>
      <p:bold r:id="rId24"/>
      <p:italic r:id="rId25"/>
      <p:boldItalic r:id="rId26"/>
    </p:embeddedFont>
    <p:embeddedFont>
      <p:font typeface="Roboto"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gmrJKmDT7NG7KV7m8/JJkVYioh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CE9185-F2D9-4587-A17A-47D31CC7824C}" v="1" dt="2025-11-10T10:09:15.249"/>
    <p1510:client id="{CD308D3E-AC97-CFEC-BEEE-6FEB9DF8754C}" v="4" dt="2025-11-11T13:47:48.332"/>
  </p1510:revLst>
</p1510:revInfo>
</file>

<file path=ppt/tableStyles.xml><?xml version="1.0" encoding="utf-8"?>
<a:tblStyleLst xmlns:a="http://schemas.openxmlformats.org/drawingml/2006/main" def="{CB3D3972-6865-4C4C-823A-75EDD134ACCC}">
  <a:tblStyle styleId="{CB3D3972-6865-4C4C-823A-75EDD134ACC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microsoft.com/office/2016/11/relationships/changesInfo" Target="changesInfos/changesInfo1.xml"/><Relationship Id="rId21" Type="http://schemas.openxmlformats.org/officeDocument/2006/relationships/font" Target="fonts/font3.fntdata"/><Relationship Id="rId34"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V Waller" userId="c1eb28b3-24eb-4922-9c3e-bddb00573dca" providerId="ADAL" clId="{248F5363-2B1D-47E5-B4A0-C4B36F45D814}"/>
    <pc:docChg chg="modSld">
      <pc:chgData name="Miss V Waller" userId="c1eb28b3-24eb-4922-9c3e-bddb00573dca" providerId="ADAL" clId="{248F5363-2B1D-47E5-B4A0-C4B36F45D814}" dt="2025-11-10T10:09:15.251" v="0" actId="1076"/>
      <pc:docMkLst>
        <pc:docMk/>
      </pc:docMkLst>
      <pc:sldChg chg="modSp mod">
        <pc:chgData name="Miss V Waller" userId="c1eb28b3-24eb-4922-9c3e-bddb00573dca" providerId="ADAL" clId="{248F5363-2B1D-47E5-B4A0-C4B36F45D814}" dt="2025-11-10T10:09:15.251" v="0" actId="1076"/>
        <pc:sldMkLst>
          <pc:docMk/>
          <pc:sldMk cId="2934670038" sldId="271"/>
        </pc:sldMkLst>
        <pc:spChg chg="mod">
          <ac:chgData name="Miss V Waller" userId="c1eb28b3-24eb-4922-9c3e-bddb00573dca" providerId="ADAL" clId="{248F5363-2B1D-47E5-B4A0-C4B36F45D814}" dt="2025-11-10T10:09:15.251" v="0" actId="1076"/>
          <ac:spMkLst>
            <pc:docMk/>
            <pc:sldMk cId="2934670038" sldId="271"/>
            <ac:spMk id="6" creationId="{280D90FF-18C1-FB51-764B-F4B4D322C0FB}"/>
          </ac:spMkLst>
        </pc:spChg>
      </pc:sldChg>
    </pc:docChg>
  </pc:docChgLst>
  <pc:docChgLst>
    <pc:chgData name="Mrs T Condlyffe-Morse-Glover" userId="S::tcondlyffe@wghs.org.uk::3e008ac8-53b0-47ff-9c91-e74d11d7722b" providerId="AD" clId="Web-{CD308D3E-AC97-CFEC-BEEE-6FEB9DF8754C}"/>
    <pc:docChg chg="modSld sldOrd">
      <pc:chgData name="Mrs T Condlyffe-Morse-Glover" userId="S::tcondlyffe@wghs.org.uk::3e008ac8-53b0-47ff-9c91-e74d11d7722b" providerId="AD" clId="Web-{CD308D3E-AC97-CFEC-BEEE-6FEB9DF8754C}" dt="2025-11-11T13:47:48.332" v="3"/>
      <pc:docMkLst>
        <pc:docMk/>
      </pc:docMkLst>
      <pc:sldChg chg="delSp modSp">
        <pc:chgData name="Mrs T Condlyffe-Morse-Glover" userId="S::tcondlyffe@wghs.org.uk::3e008ac8-53b0-47ff-9c91-e74d11d7722b" providerId="AD" clId="Web-{CD308D3E-AC97-CFEC-BEEE-6FEB9DF8754C}" dt="2025-11-11T13:37:13.968" v="2"/>
        <pc:sldMkLst>
          <pc:docMk/>
          <pc:sldMk cId="0" sldId="256"/>
        </pc:sldMkLst>
        <pc:spChg chg="del mod">
          <ac:chgData name="Mrs T Condlyffe-Morse-Glover" userId="S::tcondlyffe@wghs.org.uk::3e008ac8-53b0-47ff-9c91-e74d11d7722b" providerId="AD" clId="Web-{CD308D3E-AC97-CFEC-BEEE-6FEB9DF8754C}" dt="2025-11-11T13:37:13.968" v="2"/>
          <ac:spMkLst>
            <pc:docMk/>
            <pc:sldMk cId="0" sldId="256"/>
            <ac:spMk id="119" creationId="{00000000-0000-0000-0000-000000000000}"/>
          </ac:spMkLst>
        </pc:spChg>
      </pc:sldChg>
      <pc:sldChg chg="ord">
        <pc:chgData name="Mrs T Condlyffe-Morse-Glover" userId="S::tcondlyffe@wghs.org.uk::3e008ac8-53b0-47ff-9c91-e74d11d7722b" providerId="AD" clId="Web-{CD308D3E-AC97-CFEC-BEEE-6FEB9DF8754C}" dt="2025-11-11T13:47:48.332" v="3"/>
        <pc:sldMkLst>
          <pc:docMk/>
          <pc:sldMk cId="0"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omisweb.co.uk/reports/lmp/la/1946157192/report.aspx?town=wolverhampton#tabjob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czJc5w6NSD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rfutureblackcountry.com/"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carlsbergmarstons.co.uk/about-us/our-history/the-story-of-marston-s-beer-company/" TargetMode="External"/><Relationship Id="rId4" Type="http://schemas.openxmlformats.org/officeDocument/2006/relationships/hyperlink" Target="https://www.marstonspubs.co.uk/"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rfutureblackcountry.com/"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autocar.co.uk/opinion/industry/jaguar-land-rover-behind-doors-its-wolverhampton-engine-plant" TargetMode="External"/><Relationship Id="rId5" Type="http://schemas.openxmlformats.org/officeDocument/2006/relationships/hyperlink" Target="https://www.bbc.co.uk/news/uk-england-coventry-warwickshire-66514581" TargetMode="External"/><Relationship Id="rId4" Type="http://schemas.openxmlformats.org/officeDocument/2006/relationships/hyperlink" Target="https://media.jaguarlandrover.com/news/2023/04/jlr-invest-ps15-billion-over-next-five-years-its-modern-luxury-electric-first-future"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rfutureblackcountry.com/"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linkedin.com/company/wolverhampton-racecourse-and-conference-centre/about/" TargetMode="External"/><Relationship Id="rId4" Type="http://schemas.openxmlformats.org/officeDocument/2006/relationships/hyperlink" Target="https://careers.arenaracingcompany.co.uk/job-search/"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rfutureblackcountry.com/sector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onsultation.wolverhampton.gov.uk/cwc/education-skills-and-employment-strategy/user_uploads/strategy-document-draft-education-skills-and-employment-2023.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onsultation.wolverhampton.gov.uk/cwc/education-skills-and-employment-strategy/user_uploads/strategy-document-draft-education-skills-and-employment-2023.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2" name="Google Shape;10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TEACHER NOTES &amp; IDEAS</a:t>
            </a:r>
            <a:endParaRPr/>
          </a:p>
          <a:p>
            <a:pPr marL="171450" lvl="0" indent="-171450" algn="l" rtl="0">
              <a:lnSpc>
                <a:spcPct val="100000"/>
              </a:lnSpc>
              <a:spcBef>
                <a:spcPts val="0"/>
              </a:spcBef>
              <a:spcAft>
                <a:spcPts val="0"/>
              </a:spcAft>
              <a:buClr>
                <a:schemeClr val="dk1"/>
              </a:buClr>
              <a:buSzPts val="1200"/>
              <a:buFont typeface="Calibri"/>
              <a:buChar char="-"/>
            </a:pPr>
            <a:r>
              <a:rPr lang="en-GB">
                <a:latin typeface="Calibri"/>
                <a:ea typeface="Calibri"/>
                <a:cs typeface="Calibri"/>
                <a:sym typeface="Calibri"/>
              </a:rPr>
              <a:t>Remind students of the learning journey (What theme you are doing – Possibly recap what they can remember from last lesson)</a:t>
            </a:r>
            <a:endParaRPr/>
          </a:p>
          <a:p>
            <a:pPr marL="171450" lvl="0" indent="-95250" algn="l" rtl="0">
              <a:lnSpc>
                <a:spcPct val="100000"/>
              </a:lnSpc>
              <a:spcBef>
                <a:spcPts val="0"/>
              </a:spcBef>
              <a:spcAft>
                <a:spcPts val="0"/>
              </a:spcAft>
              <a:buClr>
                <a:schemeClr val="dk1"/>
              </a:buClr>
              <a:buSzPts val="1200"/>
              <a:buFont typeface="Calibri"/>
              <a:buNone/>
            </a:pPr>
            <a:endParaRPr>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GB" b="1">
                <a:latin typeface="Calibri"/>
                <a:ea typeface="Calibri"/>
                <a:cs typeface="Calibri"/>
                <a:sym typeface="Calibri"/>
              </a:rPr>
              <a:t>ATTRIBUTION AND COPYRIGHT</a:t>
            </a:r>
            <a:endParaRPr/>
          </a:p>
          <a:p>
            <a:pPr marL="0" lvl="0" indent="0" algn="l" rtl="0">
              <a:lnSpc>
                <a:spcPct val="100000"/>
              </a:lnSpc>
              <a:spcBef>
                <a:spcPts val="0"/>
              </a:spcBef>
              <a:spcAft>
                <a:spcPts val="0"/>
              </a:spcAft>
              <a:buSzPts val="1400"/>
              <a:buNone/>
            </a:pPr>
            <a:r>
              <a:rPr lang="en-GB">
                <a:latin typeface="Calibri"/>
                <a:ea typeface="Calibri"/>
                <a:cs typeface="Calibri"/>
                <a:sym typeface="Calibri"/>
              </a:rPr>
              <a:t> –Icons and logos for Cre8tive Resources are created by Michael Gillman and are subject to copyright ©</a:t>
            </a:r>
            <a:endParaRPr/>
          </a:p>
          <a:p>
            <a:pPr marL="0" lvl="0" indent="0" algn="l" rtl="0">
              <a:lnSpc>
                <a:spcPct val="100000"/>
              </a:lnSpc>
              <a:spcBef>
                <a:spcPts val="0"/>
              </a:spcBef>
              <a:spcAft>
                <a:spcPts val="0"/>
              </a:spcAft>
              <a:buSzPts val="1400"/>
              <a:buNone/>
            </a:pPr>
            <a:r>
              <a:rPr lang="en-GB">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en-GB">
                <a:latin typeface="Calibri"/>
                <a:ea typeface="Calibri"/>
                <a:cs typeface="Calibri"/>
                <a:sym typeface="Calibri"/>
              </a:rPr>
              <a:t>- All graphics and images are sourced correctly through the following sites:</a:t>
            </a:r>
            <a:endParaRPr/>
          </a:p>
          <a:p>
            <a:pPr marL="0" lvl="0" indent="0" algn="l" rtl="0">
              <a:lnSpc>
                <a:spcPct val="100000"/>
              </a:lnSpc>
              <a:spcBef>
                <a:spcPts val="0"/>
              </a:spcBef>
              <a:spcAft>
                <a:spcPts val="0"/>
              </a:spcAft>
              <a:buSzPts val="1400"/>
              <a:buNone/>
            </a:pPr>
            <a:r>
              <a:rPr lang="en-GB"/>
              <a:t>Premium licence at https://www.freepik.com/ </a:t>
            </a:r>
            <a:endParaRPr/>
          </a:p>
          <a:p>
            <a:pPr marL="0" lvl="0" indent="0" algn="l" rtl="0">
              <a:lnSpc>
                <a:spcPct val="100000"/>
              </a:lnSpc>
              <a:spcBef>
                <a:spcPts val="0"/>
              </a:spcBef>
              <a:spcAft>
                <a:spcPts val="0"/>
              </a:spcAft>
              <a:buSzPts val="1400"/>
              <a:buNone/>
            </a:pPr>
            <a:r>
              <a:rPr lang="en-GB"/>
              <a:t>www.Pixabay.com </a:t>
            </a:r>
            <a:endParaRPr/>
          </a:p>
          <a:p>
            <a:pPr marL="0" lvl="0" indent="0" algn="l" rtl="0">
              <a:lnSpc>
                <a:spcPct val="100000"/>
              </a:lnSpc>
              <a:spcBef>
                <a:spcPts val="0"/>
              </a:spcBef>
              <a:spcAft>
                <a:spcPts val="0"/>
              </a:spcAft>
              <a:buSzPts val="1400"/>
              <a:buNone/>
            </a:pPr>
            <a:r>
              <a:rPr lang="en-GB"/>
              <a:t>https://www.pixelscrapper.com/help</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 Factual information is not copyrighted. </a:t>
            </a:r>
            <a:endParaRPr/>
          </a:p>
          <a:p>
            <a:pPr marL="0" lvl="0" indent="0" algn="l" rtl="0">
              <a:lnSpc>
                <a:spcPct val="100000"/>
              </a:lnSpc>
              <a:spcBef>
                <a:spcPts val="0"/>
              </a:spcBef>
              <a:spcAft>
                <a:spcPts val="0"/>
              </a:spcAft>
              <a:buSzPts val="1400"/>
              <a:buNone/>
            </a:pPr>
            <a:r>
              <a:rPr lang="en-GB"/>
              <a:t>- Where information has been taken from reliable 3</a:t>
            </a:r>
            <a:r>
              <a:rPr lang="en-GB" baseline="30000"/>
              <a:t>rd</a:t>
            </a:r>
            <a:r>
              <a:rPr lang="en-GB"/>
              <a:t> party websites – it is done so for analytical purposes in small pieces of text and for educational purposes.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b="1"/>
              <a:t>DISCLAIMER</a:t>
            </a:r>
            <a:endParaRPr/>
          </a:p>
          <a:p>
            <a:pPr marL="0" lvl="0" indent="0" algn="l" rtl="0">
              <a:lnSpc>
                <a:spcPct val="100000"/>
              </a:lnSpc>
              <a:spcBef>
                <a:spcPts val="0"/>
              </a:spcBef>
              <a:spcAft>
                <a:spcPts val="0"/>
              </a:spcAft>
              <a:buSzPts val="1400"/>
              <a:buNone/>
            </a:pPr>
            <a:r>
              <a:rPr lang="en-GB"/>
              <a:t>- Always check the content of any lesson and videos linked before teaching to ensure suitability for your classroom and your school</a:t>
            </a:r>
            <a:endParaRPr/>
          </a:p>
          <a:p>
            <a:pPr marL="171450" lvl="0" indent="-171450" algn="l" rtl="0">
              <a:lnSpc>
                <a:spcPct val="100000"/>
              </a:lnSpc>
              <a:spcBef>
                <a:spcPts val="0"/>
              </a:spcBef>
              <a:spcAft>
                <a:spcPts val="0"/>
              </a:spcAft>
              <a:buClr>
                <a:schemeClr val="dk1"/>
              </a:buClr>
              <a:buSzPts val="1200"/>
              <a:buFont typeface="Calibri"/>
              <a:buChar char="-"/>
            </a:pPr>
            <a:r>
              <a:rPr lang="en-GB"/>
              <a:t>Responsibility for checking material for suitability for students must be done by the classroom teacher. This includes ensuring everything is appropriate including the external video links that have been provided. </a:t>
            </a:r>
            <a:endParaRPr/>
          </a:p>
          <a:p>
            <a:pPr marL="171450" lvl="0" indent="-171450" algn="l" rtl="0">
              <a:lnSpc>
                <a:spcPct val="100000"/>
              </a:lnSpc>
              <a:spcBef>
                <a:spcPts val="0"/>
              </a:spcBef>
              <a:spcAft>
                <a:spcPts val="0"/>
              </a:spcAft>
              <a:buClr>
                <a:schemeClr val="dk1"/>
              </a:buClr>
              <a:buSzPts val="1200"/>
              <a:buFont typeface="Calibri"/>
              <a:buChar char="-"/>
            </a:pPr>
            <a:r>
              <a:rPr lang="en-GB"/>
              <a:t>The PowerPoint material is fully editable and we encourage teachers to remove, change or edit anything they wish.</a:t>
            </a:r>
            <a:endParaRPr/>
          </a:p>
          <a:p>
            <a:pPr marL="171450" lvl="0" indent="-171450" algn="l" rtl="0">
              <a:lnSpc>
                <a:spcPct val="100000"/>
              </a:lnSpc>
              <a:spcBef>
                <a:spcPts val="0"/>
              </a:spcBef>
              <a:spcAft>
                <a:spcPts val="0"/>
              </a:spcAft>
              <a:buClr>
                <a:schemeClr val="dk1"/>
              </a:buClr>
              <a:buSzPts val="1200"/>
              <a:buFont typeface="Calibri"/>
              <a:buChar char="-"/>
            </a:pPr>
            <a:r>
              <a:rPr lang="en-GB"/>
              <a:t>Video links are working at time of creation of this lesson. </a:t>
            </a:r>
            <a:r>
              <a:rPr lang="en-GB" b="1"/>
              <a:t>Please bear in mind </a:t>
            </a:r>
            <a:r>
              <a:rPr lang="en-GB"/>
              <a:t>YouTube content owners can withdraw their content at any time and responsibility lies with the classroom teacher to ensure the content is updated and new video links are found. </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GB" b="1"/>
              <a:t>Cre8tive Resources does not charge or provide a subscription update service for this lesson the responsibility for updating lesson content lies with the classroom teacher.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Further Terms and Condition regarding Copyright and our terms of use  can be found on our website here https://cre8tiveresources.com/terms-of-use/ </a:t>
            </a:r>
            <a:endParaRPr>
              <a:latin typeface="Calibri"/>
              <a:ea typeface="Calibri"/>
              <a:cs typeface="Calibri"/>
              <a:sym typeface="Calibri"/>
            </a:endParaRPr>
          </a:p>
        </p:txBody>
      </p:sp>
      <p:sp>
        <p:nvSpPr>
          <p:cNvPr id="103" name="Google Shape;10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3ed1a244ed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GB" b="1"/>
              <a:t>TEACHER NOTES &amp; IDEAS</a:t>
            </a:r>
            <a:endParaRPr b="1"/>
          </a:p>
          <a:p>
            <a:pPr marL="0" lvl="0" indent="0" algn="l" rtl="0">
              <a:lnSpc>
                <a:spcPct val="100000"/>
              </a:lnSpc>
              <a:spcBef>
                <a:spcPts val="0"/>
              </a:spcBef>
              <a:spcAft>
                <a:spcPts val="0"/>
              </a:spcAft>
              <a:buClr>
                <a:schemeClr val="dk1"/>
              </a:buClr>
              <a:buSzPts val="1400"/>
              <a:buFont typeface="Arial"/>
              <a:buNone/>
            </a:pPr>
            <a:r>
              <a:rPr lang="en-GB"/>
              <a:t>Taken from: </a:t>
            </a:r>
            <a:r>
              <a:rPr lang="en-GB" u="sng">
                <a:solidFill>
                  <a:schemeClr val="hlink"/>
                </a:solidFill>
                <a:hlinkClick r:id="rId3"/>
              </a:rPr>
              <a:t>https://www.nomisweb.co.uk/reports/lmp/la/1946157192/report.aspx?town=wolverhampton#tabjobs</a:t>
            </a:r>
            <a:r>
              <a:rPr lang="en-GB"/>
              <a:t> </a:t>
            </a:r>
            <a:endParaRPr/>
          </a:p>
          <a:p>
            <a:pPr marL="0" lvl="0" indent="0" algn="l" rtl="0">
              <a:lnSpc>
                <a:spcPct val="100000"/>
              </a:lnSpc>
              <a:spcBef>
                <a:spcPts val="0"/>
              </a:spcBef>
              <a:spcAft>
                <a:spcPts val="0"/>
              </a:spcAft>
              <a:buClr>
                <a:schemeClr val="dk1"/>
              </a:buClr>
              <a:buSzPts val="1400"/>
              <a:buFont typeface="Arial"/>
              <a:buNone/>
            </a:pPr>
            <a:r>
              <a:rPr lang="en-GB"/>
              <a:t>Total number of employed people is 106, 000</a:t>
            </a:r>
            <a:endParaRPr/>
          </a:p>
        </p:txBody>
      </p:sp>
      <p:sp>
        <p:nvSpPr>
          <p:cNvPr id="243" name="Google Shape;243;g23ed1a244ed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8dc957d5c2_0_1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b="1"/>
              <a:t>TEACHER NOTES &amp; IDEAS</a:t>
            </a:r>
            <a:endParaRPr b="1"/>
          </a:p>
          <a:p>
            <a:pPr marL="0" lvl="0" indent="0" algn="l" rtl="0">
              <a:spcBef>
                <a:spcPts val="0"/>
              </a:spcBef>
              <a:spcAft>
                <a:spcPts val="0"/>
              </a:spcAft>
              <a:buClr>
                <a:schemeClr val="dk1"/>
              </a:buClr>
              <a:buSzPts val="1400"/>
              <a:buFont typeface="Arial"/>
              <a:buNone/>
            </a:pPr>
            <a:endParaRPr/>
          </a:p>
        </p:txBody>
      </p:sp>
      <p:sp>
        <p:nvSpPr>
          <p:cNvPr id="333" name="Google Shape;333;g28dc957d5c2_0_1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3ed1a244ed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TEACHER NOTES &amp; IDEAS</a:t>
            </a:r>
            <a:endParaRPr b="1"/>
          </a:p>
          <a:p>
            <a:pPr marL="0" lvl="0" indent="0" algn="l" rtl="0">
              <a:lnSpc>
                <a:spcPct val="100000"/>
              </a:lnSpc>
              <a:spcBef>
                <a:spcPts val="0"/>
              </a:spcBef>
              <a:spcAft>
                <a:spcPts val="0"/>
              </a:spcAft>
              <a:buSzPts val="1400"/>
              <a:buNone/>
            </a:pPr>
            <a:r>
              <a:rPr lang="en-GB"/>
              <a:t>URL: </a:t>
            </a:r>
            <a:r>
              <a:rPr lang="en-GB" u="sng">
                <a:solidFill>
                  <a:schemeClr val="hlink"/>
                </a:solidFill>
                <a:latin typeface="Arial"/>
                <a:ea typeface="Arial"/>
                <a:cs typeface="Arial"/>
                <a:sym typeface="Arial"/>
                <a:hlinkClick r:id="rId3"/>
              </a:rPr>
              <a:t>https://www.youtube.com/watch?v=czJc5w6NSD8</a:t>
            </a:r>
            <a:r>
              <a:rPr lang="en-GB">
                <a:latin typeface="Arial"/>
                <a:ea typeface="Arial"/>
                <a:cs typeface="Arial"/>
                <a:sym typeface="Arial"/>
              </a:rPr>
              <a:t>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GB">
                <a:latin typeface="Arial"/>
                <a:ea typeface="Arial"/>
                <a:cs typeface="Arial"/>
                <a:sym typeface="Arial"/>
              </a:rPr>
              <a:t>4 minute video from University of Wolverhampton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GB"/>
              <a:t>Answers on next slide</a:t>
            </a:r>
            <a:endParaRPr/>
          </a:p>
        </p:txBody>
      </p:sp>
      <p:sp>
        <p:nvSpPr>
          <p:cNvPr id="187" name="Google Shape;187;g23ed1a244ed_0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3ed1a244ed_0_1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TEACHER NOTES &amp; IDEAS</a:t>
            </a:r>
            <a:endParaRPr b="1"/>
          </a:p>
          <a:p>
            <a:pPr marL="0" lvl="0" indent="0" algn="l" rtl="0">
              <a:lnSpc>
                <a:spcPct val="100000"/>
              </a:lnSpc>
              <a:spcBef>
                <a:spcPts val="0"/>
              </a:spcBef>
              <a:spcAft>
                <a:spcPts val="0"/>
              </a:spcAft>
              <a:buSzPts val="1400"/>
              <a:buNone/>
            </a:pPr>
            <a:endParaRPr/>
          </a:p>
        </p:txBody>
      </p:sp>
      <p:sp>
        <p:nvSpPr>
          <p:cNvPr id="200" name="Google Shape;200;g23ed1a244ed_0_1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3ed85787f6_0_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23ed85787f6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GB" b="1"/>
              <a:t>TEACHER NOTES &amp; IDEAS</a:t>
            </a:r>
            <a:endParaRPr b="1"/>
          </a:p>
          <a:p>
            <a:pPr marL="0" lvl="0" indent="0" algn="l" rtl="0">
              <a:lnSpc>
                <a:spcPct val="100000"/>
              </a:lnSpc>
              <a:spcBef>
                <a:spcPts val="0"/>
              </a:spcBef>
              <a:spcAft>
                <a:spcPts val="0"/>
              </a:spcAft>
              <a:buClr>
                <a:schemeClr val="dk1"/>
              </a:buClr>
              <a:buSzPts val="1400"/>
              <a:buFont typeface="Arial"/>
              <a:buNone/>
            </a:pPr>
            <a:r>
              <a:rPr lang="en-GB"/>
              <a:t>Taken from: </a:t>
            </a:r>
            <a:r>
              <a:rPr lang="en-GB" u="sng">
                <a:solidFill>
                  <a:schemeClr val="hlink"/>
                </a:solidFill>
                <a:hlinkClick r:id="rId3"/>
              </a:rPr>
              <a:t>https://yourfutureblackcountry.com/</a:t>
            </a:r>
            <a:r>
              <a:rPr lang="en-GB"/>
              <a:t> and </a:t>
            </a:r>
            <a:r>
              <a:rPr lang="en-GB" u="sng">
                <a:solidFill>
                  <a:schemeClr val="hlink"/>
                </a:solidFill>
                <a:hlinkClick r:id="rId4"/>
              </a:rPr>
              <a:t>https://www.marstonspubs.co.uk/</a:t>
            </a:r>
            <a:r>
              <a:rPr lang="en-GB"/>
              <a:t> and </a:t>
            </a:r>
            <a:r>
              <a:rPr lang="en-GB" u="sng">
                <a:solidFill>
                  <a:schemeClr val="hlink"/>
                </a:solidFill>
                <a:hlinkClick r:id="rId5"/>
              </a:rPr>
              <a:t>https://www.carlsbergmarstons.co.uk/about-us/our-history/the-story-of-marston-s-beer-company/</a:t>
            </a:r>
            <a:r>
              <a:rPr lang="en-GB"/>
              <a:t>  for analytical and educational purposes to demonstrate local LMI </a:t>
            </a:r>
            <a:endParaRPr/>
          </a:p>
        </p:txBody>
      </p:sp>
      <p:sp>
        <p:nvSpPr>
          <p:cNvPr id="210" name="Google Shape;210;g23ed85787f6_0_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3ed85787f6_0_1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23ed85787f6_0_1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b="1"/>
              <a:t>TEACHER NOTES &amp; IDEAS</a:t>
            </a:r>
            <a:endParaRPr b="1"/>
          </a:p>
          <a:p>
            <a:pPr marL="0" lvl="0" indent="0" algn="l" rtl="0">
              <a:spcBef>
                <a:spcPts val="0"/>
              </a:spcBef>
              <a:spcAft>
                <a:spcPts val="0"/>
              </a:spcAft>
              <a:buSzPts val="1400"/>
              <a:buNone/>
            </a:pPr>
            <a:r>
              <a:rPr lang="en-GB"/>
              <a:t>Taken from: </a:t>
            </a:r>
            <a:r>
              <a:rPr lang="en-GB" u="sng">
                <a:solidFill>
                  <a:schemeClr val="hlink"/>
                </a:solidFill>
                <a:hlinkClick r:id="rId3"/>
              </a:rPr>
              <a:t>https://yourfutureblackcountry.com/</a:t>
            </a:r>
            <a:r>
              <a:rPr lang="en-GB"/>
              <a:t> and </a:t>
            </a:r>
            <a:r>
              <a:rPr lang="en-GB" u="sng">
                <a:solidFill>
                  <a:schemeClr val="hlink"/>
                </a:solidFill>
                <a:hlinkClick r:id="rId4"/>
              </a:rPr>
              <a:t>https://media.jaguarlandrover.com/news/2023/04/jlr-invest-ps15-billion-over-next-five-years-its-modern-luxury-electric-first-future</a:t>
            </a:r>
            <a:r>
              <a:rPr lang="en-GB"/>
              <a:t> and </a:t>
            </a:r>
            <a:r>
              <a:rPr lang="en-GB" u="sng">
                <a:solidFill>
                  <a:schemeClr val="hlink"/>
                </a:solidFill>
                <a:hlinkClick r:id="rId5"/>
              </a:rPr>
              <a:t>https://www.bbc.co.uk/news/uk-england-coventry-warwickshire-66514581</a:t>
            </a:r>
            <a:r>
              <a:rPr lang="en-GB"/>
              <a:t> and </a:t>
            </a:r>
            <a:r>
              <a:rPr lang="en-GB" u="sng">
                <a:solidFill>
                  <a:schemeClr val="hlink"/>
                </a:solidFill>
                <a:hlinkClick r:id="rId6"/>
              </a:rPr>
              <a:t>https://www.autocar.co.uk/opinion/industry/jaguar-land-rover-behind-doors-its-wolverhampton-engine-plant</a:t>
            </a:r>
            <a:r>
              <a:rPr lang="en-GB"/>
              <a:t>  for analytical and educational purposes to demonstrate local LMI </a:t>
            </a:r>
            <a:endParaRPr b="1"/>
          </a:p>
        </p:txBody>
      </p:sp>
      <p:sp>
        <p:nvSpPr>
          <p:cNvPr id="221" name="Google Shape;221;g23ed85787f6_0_1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3ed85787f6_0_1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23ed85787f6_0_1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b="1"/>
              <a:t>TEACHER NOTES &amp; IDEAS</a:t>
            </a:r>
            <a:endParaRPr b="1"/>
          </a:p>
          <a:p>
            <a:pPr marL="0" lvl="0" indent="0" algn="l" rtl="0">
              <a:spcBef>
                <a:spcPts val="0"/>
              </a:spcBef>
              <a:spcAft>
                <a:spcPts val="0"/>
              </a:spcAft>
              <a:buSzPts val="1400"/>
              <a:buNone/>
            </a:pPr>
            <a:r>
              <a:rPr lang="en-GB"/>
              <a:t>Taken from: </a:t>
            </a:r>
            <a:r>
              <a:rPr lang="en-GB" u="sng">
                <a:solidFill>
                  <a:schemeClr val="hlink"/>
                </a:solidFill>
                <a:hlinkClick r:id="rId3"/>
              </a:rPr>
              <a:t>https://yourfutureblackcountry.com/</a:t>
            </a:r>
            <a:r>
              <a:rPr lang="en-GB"/>
              <a:t> and </a:t>
            </a:r>
            <a:r>
              <a:rPr lang="en-GB" u="sng">
                <a:solidFill>
                  <a:schemeClr val="hlink"/>
                </a:solidFill>
                <a:hlinkClick r:id="rId4"/>
              </a:rPr>
              <a:t>https://careers.arenaracingcompany.co.uk/job-search/</a:t>
            </a:r>
            <a:r>
              <a:rPr lang="en-GB"/>
              <a:t> and </a:t>
            </a:r>
            <a:r>
              <a:rPr lang="en-GB" u="sng">
                <a:solidFill>
                  <a:schemeClr val="hlink"/>
                </a:solidFill>
                <a:hlinkClick r:id="rId5"/>
              </a:rPr>
              <a:t>https://www.linkedin.com/company/wolverhampton-racecourse-and-conference-centre/about/</a:t>
            </a:r>
            <a:r>
              <a:rPr lang="en-GB"/>
              <a:t>  for analytical and educational purposes to demonstrate local LMI </a:t>
            </a:r>
            <a:endParaRPr b="1"/>
          </a:p>
        </p:txBody>
      </p:sp>
      <p:sp>
        <p:nvSpPr>
          <p:cNvPr id="234" name="Google Shape;234;g23ed85787f6_0_1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5c9af88942_0_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25c9af88942_0_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TEACHER NOTES &amp; IDEAS</a:t>
            </a:r>
            <a:endParaRPr/>
          </a:p>
          <a:p>
            <a:pPr marL="0" lvl="0" indent="0" algn="l" rtl="0">
              <a:lnSpc>
                <a:spcPct val="100000"/>
              </a:lnSpc>
              <a:spcBef>
                <a:spcPts val="0"/>
              </a:spcBef>
              <a:spcAft>
                <a:spcPts val="0"/>
              </a:spcAft>
              <a:buSzPts val="1400"/>
              <a:buNone/>
            </a:pPr>
            <a:r>
              <a:rPr lang="en-GB"/>
              <a:t>Please see separate worksheet for handout</a:t>
            </a:r>
            <a:endParaRPr/>
          </a:p>
          <a:p>
            <a:pPr marL="0" lvl="0" indent="0" algn="l" rtl="0">
              <a:lnSpc>
                <a:spcPct val="100000"/>
              </a:lnSpc>
              <a:spcBef>
                <a:spcPts val="0"/>
              </a:spcBef>
              <a:spcAft>
                <a:spcPts val="0"/>
              </a:spcAft>
              <a:buSzPts val="1400"/>
              <a:buNone/>
            </a:pPr>
            <a:r>
              <a:rPr lang="en-GB"/>
              <a:t>Taken from: </a:t>
            </a:r>
            <a:r>
              <a:rPr lang="en-GB" u="sng">
                <a:solidFill>
                  <a:schemeClr val="hlink"/>
                </a:solidFill>
                <a:hlinkClick r:id="rId3"/>
              </a:rPr>
              <a:t>https://yourfutureblackcountry.com/sectors/</a:t>
            </a:r>
            <a:r>
              <a:rPr lang="en-GB"/>
              <a:t> </a:t>
            </a:r>
            <a:endParaRPr/>
          </a:p>
          <a:p>
            <a:pPr marL="0" lvl="0" indent="0" algn="l" rtl="0">
              <a:lnSpc>
                <a:spcPct val="100000"/>
              </a:lnSpc>
              <a:spcBef>
                <a:spcPts val="0"/>
              </a:spcBef>
              <a:spcAft>
                <a:spcPts val="0"/>
              </a:spcAft>
              <a:buSzPts val="1400"/>
              <a:buNone/>
            </a:pPr>
            <a:endParaRPr/>
          </a:p>
        </p:txBody>
      </p:sp>
      <p:sp>
        <p:nvSpPr>
          <p:cNvPr id="271" name="Google Shape;271;g25c9af88942_0_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83cbbaa697_0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283cbbaa697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GB" b="1"/>
              <a:t>TEACHER NOTES &amp; IDEAS</a:t>
            </a:r>
            <a:endParaRPr b="1"/>
          </a:p>
          <a:p>
            <a:pPr marL="0" lvl="0" indent="0" algn="l" rtl="0">
              <a:lnSpc>
                <a:spcPct val="100000"/>
              </a:lnSpc>
              <a:spcBef>
                <a:spcPts val="0"/>
              </a:spcBef>
              <a:spcAft>
                <a:spcPts val="0"/>
              </a:spcAft>
              <a:buClr>
                <a:schemeClr val="dk1"/>
              </a:buClr>
              <a:buSzPts val="1400"/>
              <a:buFont typeface="Arial"/>
              <a:buNone/>
            </a:pPr>
            <a:r>
              <a:rPr lang="en-GB"/>
              <a:t>Taken from page 15: </a:t>
            </a:r>
            <a:r>
              <a:rPr lang="en-GB" u="sng">
                <a:solidFill>
                  <a:schemeClr val="hlink"/>
                </a:solidFill>
                <a:hlinkClick r:id="rId3"/>
              </a:rPr>
              <a:t>https://consultation.wolverhampton.gov.uk/cwc/education-skills-and-employment-strategy/user_uploads/strategy-document-draft-education-skills-and-employment-2023.pdf</a:t>
            </a:r>
            <a:r>
              <a:rPr lang="en-GB"/>
              <a:t>  </a:t>
            </a:r>
            <a:endParaRPr/>
          </a:p>
        </p:txBody>
      </p:sp>
      <p:sp>
        <p:nvSpPr>
          <p:cNvPr id="282" name="Google Shape;282;g283cbbaa697_0_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85d56078bc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g285d56078bc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b="1"/>
              <a:t>TEACHER NOTES &amp; IDEAS</a:t>
            </a:r>
            <a:endParaRPr b="1"/>
          </a:p>
          <a:p>
            <a:pPr marL="0" lvl="0" indent="0" algn="l" rtl="0">
              <a:spcBef>
                <a:spcPts val="0"/>
              </a:spcBef>
              <a:spcAft>
                <a:spcPts val="0"/>
              </a:spcAft>
              <a:buClr>
                <a:schemeClr val="dk1"/>
              </a:buClr>
              <a:buSzPts val="1400"/>
              <a:buFont typeface="Arial"/>
              <a:buNone/>
            </a:pPr>
            <a:r>
              <a:rPr lang="en-GB"/>
              <a:t>Taken from page 6 of: </a:t>
            </a:r>
            <a:r>
              <a:rPr lang="en-GB" u="sng">
                <a:solidFill>
                  <a:schemeClr val="hlink"/>
                </a:solidFill>
                <a:hlinkClick r:id="rId3"/>
              </a:rPr>
              <a:t>https://consultation.wolverhampton.gov.uk/cwc/education-skills-and-employment-strategy/user_uploads/strategy-document-draft-education-skills-and-employment-2023.pdf</a:t>
            </a:r>
            <a:r>
              <a:rPr lang="en-GB"/>
              <a:t> </a:t>
            </a:r>
            <a:endParaRPr/>
          </a:p>
        </p:txBody>
      </p:sp>
      <p:sp>
        <p:nvSpPr>
          <p:cNvPr id="323" name="Google Shape;323;g285d56078bc_0_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13"/>
        <p:cNvGrpSpPr/>
        <p:nvPr/>
      </p:nvGrpSpPr>
      <p:grpSpPr>
        <a:xfrm>
          <a:off x="0" y="0"/>
          <a:ext cx="0" cy="0"/>
          <a:chOff x="0" y="0"/>
          <a:chExt cx="0" cy="0"/>
        </a:xfrm>
      </p:grpSpPr>
      <p:pic>
        <p:nvPicPr>
          <p:cNvPr id="14" name="Google Shape;14;p13" descr="Vector grey white waves and lines pattern"/>
          <p:cNvPicPr preferRelativeResize="0"/>
          <p:nvPr/>
        </p:nvPicPr>
        <p:blipFill rotWithShape="1">
          <a:blip r:embed="rId2">
            <a:alphaModFix amt="50000"/>
          </a:blip>
          <a:srcRect/>
          <a:stretch/>
        </p:blipFill>
        <p:spPr>
          <a:xfrm>
            <a:off x="116206" y="124778"/>
            <a:ext cx="8903969" cy="6557962"/>
          </a:xfrm>
          <a:prstGeom prst="rect">
            <a:avLst/>
          </a:prstGeom>
          <a:noFill/>
          <a:ln>
            <a:noFill/>
          </a:ln>
        </p:spPr>
      </p:pic>
      <p:sp>
        <p:nvSpPr>
          <p:cNvPr id="15" name="Google Shape;15;p13"/>
          <p:cNvSpPr/>
          <p:nvPr/>
        </p:nvSpPr>
        <p:spPr>
          <a:xfrm>
            <a:off x="107504" y="116632"/>
            <a:ext cx="8928992" cy="6624736"/>
          </a:xfrm>
          <a:prstGeom prst="rect">
            <a:avLst/>
          </a:prstGeom>
          <a:noFill/>
          <a:ln w="28575" cap="rnd" cmpd="sng">
            <a:solidFill>
              <a:srgbClr val="17365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51"/>
        <p:cNvGrpSpPr/>
        <p:nvPr/>
      </p:nvGrpSpPr>
      <p:grpSpPr>
        <a:xfrm>
          <a:off x="0" y="0"/>
          <a:ext cx="0" cy="0"/>
          <a:chOff x="0" y="0"/>
          <a:chExt cx="0" cy="0"/>
        </a:xfrm>
      </p:grpSpPr>
      <p:sp>
        <p:nvSpPr>
          <p:cNvPr id="52" name="Google Shape;52;p32"/>
          <p:cNvSpPr/>
          <p:nvPr/>
        </p:nvSpPr>
        <p:spPr>
          <a:xfrm>
            <a:off x="107504" y="116632"/>
            <a:ext cx="8928992" cy="6624736"/>
          </a:xfrm>
          <a:prstGeom prst="rect">
            <a:avLst/>
          </a:prstGeom>
          <a:noFill/>
          <a:ln w="28575" cap="rnd" cmpd="sng">
            <a:solidFill>
              <a:srgbClr val="17365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3" name="Google Shape;53;p32"/>
          <p:cNvPicPr preferRelativeResize="0"/>
          <p:nvPr/>
        </p:nvPicPr>
        <p:blipFill rotWithShape="1">
          <a:blip r:embed="rId2">
            <a:alphaModFix/>
          </a:blip>
          <a:srcRect/>
          <a:stretch/>
        </p:blipFill>
        <p:spPr>
          <a:xfrm>
            <a:off x="127169" y="125140"/>
            <a:ext cx="8901774" cy="6602664"/>
          </a:xfrm>
          <a:prstGeom prst="rect">
            <a:avLst/>
          </a:prstGeom>
          <a:noFill/>
          <a:ln>
            <a:noFill/>
          </a:ln>
        </p:spPr>
      </p:pic>
      <p:sp>
        <p:nvSpPr>
          <p:cNvPr id="54" name="Google Shape;54;p32"/>
          <p:cNvSpPr/>
          <p:nvPr/>
        </p:nvSpPr>
        <p:spPr>
          <a:xfrm>
            <a:off x="127169" y="116632"/>
            <a:ext cx="8928992" cy="6624736"/>
          </a:xfrm>
          <a:prstGeom prst="rect">
            <a:avLst/>
          </a:prstGeom>
          <a:solidFill>
            <a:schemeClr val="lt1">
              <a:alpha val="20000"/>
            </a:schemeClr>
          </a:solidFill>
          <a:ln w="28575" cap="rnd" cmpd="sng">
            <a:solidFill>
              <a:srgbClr val="17365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 name="Google Shape;55;p32"/>
          <p:cNvSpPr/>
          <p:nvPr/>
        </p:nvSpPr>
        <p:spPr>
          <a:xfrm>
            <a:off x="127169" y="125140"/>
            <a:ext cx="8928992" cy="6624736"/>
          </a:xfrm>
          <a:prstGeom prst="rect">
            <a:avLst/>
          </a:prstGeom>
          <a:solidFill>
            <a:schemeClr val="lt1">
              <a:alpha val="20000"/>
            </a:schemeClr>
          </a:solidFill>
          <a:ln w="28575" cap="rnd" cmpd="sng">
            <a:solidFill>
              <a:srgbClr val="17365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56"/>
        <p:cNvGrpSpPr/>
        <p:nvPr/>
      </p:nvGrpSpPr>
      <p:grpSpPr>
        <a:xfrm>
          <a:off x="0" y="0"/>
          <a:ext cx="0" cy="0"/>
          <a:chOff x="0" y="0"/>
          <a:chExt cx="0" cy="0"/>
        </a:xfrm>
      </p:grpSpPr>
      <p:pic>
        <p:nvPicPr>
          <p:cNvPr id="57" name="Google Shape;57;p16" descr="A picture containing grass&#10;&#10;Description automatically generated"/>
          <p:cNvPicPr preferRelativeResize="0"/>
          <p:nvPr/>
        </p:nvPicPr>
        <p:blipFill rotWithShape="1">
          <a:blip r:embed="rId2">
            <a:alphaModFix amt="35000"/>
          </a:blip>
          <a:srcRect/>
          <a:stretch/>
        </p:blipFill>
        <p:spPr>
          <a:xfrm>
            <a:off x="123825" y="127415"/>
            <a:ext cx="8905876" cy="660676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9_Custom Layout">
  <p:cSld name="19_Custom Layout">
    <p:spTree>
      <p:nvGrpSpPr>
        <p:cNvPr id="1" name="Shape 58"/>
        <p:cNvGrpSpPr/>
        <p:nvPr/>
      </p:nvGrpSpPr>
      <p:grpSpPr>
        <a:xfrm>
          <a:off x="0" y="0"/>
          <a:ext cx="0" cy="0"/>
          <a:chOff x="0" y="0"/>
          <a:chExt cx="0" cy="0"/>
        </a:xfrm>
      </p:grpSpPr>
      <p:sp>
        <p:nvSpPr>
          <p:cNvPr id="59" name="Google Shape;59;p20"/>
          <p:cNvSpPr/>
          <p:nvPr/>
        </p:nvSpPr>
        <p:spPr>
          <a:xfrm>
            <a:off x="107504" y="116632"/>
            <a:ext cx="8928992" cy="6624736"/>
          </a:xfrm>
          <a:prstGeom prst="rect">
            <a:avLst/>
          </a:prstGeom>
          <a:noFill/>
          <a:ln w="28575" cap="rnd" cmpd="sng">
            <a:solidFill>
              <a:srgbClr val="17365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0" name="Google Shape;60;p2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87286" y="198304"/>
            <a:ext cx="8849209" cy="654306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2_Custom Layout">
  <p:cSld name="22_Custom Layout">
    <p:spTree>
      <p:nvGrpSpPr>
        <p:cNvPr id="1" name="Shape 61"/>
        <p:cNvGrpSpPr/>
        <p:nvPr/>
      </p:nvGrpSpPr>
      <p:grpSpPr>
        <a:xfrm>
          <a:off x="0" y="0"/>
          <a:ext cx="0" cy="0"/>
          <a:chOff x="0" y="0"/>
          <a:chExt cx="0" cy="0"/>
        </a:xfrm>
      </p:grpSpPr>
      <p:pic>
        <p:nvPicPr>
          <p:cNvPr id="62" name="Google Shape;62;p21"/>
          <p:cNvPicPr preferRelativeResize="0"/>
          <p:nvPr/>
        </p:nvPicPr>
        <p:blipFill rotWithShape="1">
          <a:blip r:embed="rId2">
            <a:alphaModFix amt="35000"/>
          </a:blip>
          <a:srcRect/>
          <a:stretch/>
        </p:blipFill>
        <p:spPr>
          <a:xfrm>
            <a:off x="125506" y="143435"/>
            <a:ext cx="8892988" cy="6580094"/>
          </a:xfrm>
          <a:prstGeom prst="rect">
            <a:avLst/>
          </a:prstGeom>
          <a:noFill/>
          <a:ln w="9525" cap="flat" cmpd="sng">
            <a:solidFill>
              <a:srgbClr val="FF0000"/>
            </a:solidFill>
            <a:prstDash val="solid"/>
            <a:round/>
            <a:headEnd type="none" w="sm" len="sm"/>
            <a:tailEnd type="none" w="sm" len="sm"/>
          </a:ln>
        </p:spPr>
      </p:pic>
      <p:pic>
        <p:nvPicPr>
          <p:cNvPr id="63" name="Google Shape;63;p21"/>
          <p:cNvPicPr preferRelativeResize="0"/>
          <p:nvPr/>
        </p:nvPicPr>
        <p:blipFill rotWithShape="1">
          <a:blip r:embed="rId3">
            <a:alphaModFix amt="50000"/>
          </a:blip>
          <a:srcRect/>
          <a:stretch/>
        </p:blipFill>
        <p:spPr>
          <a:xfrm rot="2800038">
            <a:off x="3758876" y="2610653"/>
            <a:ext cx="1915064" cy="107323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64"/>
        <p:cNvGrpSpPr/>
        <p:nvPr/>
      </p:nvGrpSpPr>
      <p:grpSpPr>
        <a:xfrm>
          <a:off x="0" y="0"/>
          <a:ext cx="0" cy="0"/>
          <a:chOff x="0" y="0"/>
          <a:chExt cx="0" cy="0"/>
        </a:xfrm>
      </p:grpSpPr>
      <p:pic>
        <p:nvPicPr>
          <p:cNvPr id="65" name="Google Shape;65;p23" descr="Vector grey white waves and lines pattern"/>
          <p:cNvPicPr preferRelativeResize="0"/>
          <p:nvPr/>
        </p:nvPicPr>
        <p:blipFill rotWithShape="1">
          <a:blip r:embed="rId2">
            <a:alphaModFix amt="50000"/>
          </a:blip>
          <a:srcRect/>
          <a:stretch/>
        </p:blipFill>
        <p:spPr>
          <a:xfrm>
            <a:off x="94649" y="142974"/>
            <a:ext cx="8903969" cy="6557962"/>
          </a:xfrm>
          <a:prstGeom prst="rect">
            <a:avLst/>
          </a:prstGeom>
          <a:noFill/>
          <a:ln>
            <a:noFill/>
          </a:ln>
        </p:spPr>
      </p:pic>
      <p:pic>
        <p:nvPicPr>
          <p:cNvPr id="66" name="Google Shape;66;p23"/>
          <p:cNvPicPr preferRelativeResize="0"/>
          <p:nvPr/>
        </p:nvPicPr>
        <p:blipFill rotWithShape="1">
          <a:blip r:embed="rId3">
            <a:alphaModFix/>
          </a:blip>
          <a:srcRect/>
          <a:stretch/>
        </p:blipFill>
        <p:spPr>
          <a:xfrm flipH="1">
            <a:off x="91619" y="1058182"/>
            <a:ext cx="944882" cy="5692128"/>
          </a:xfrm>
          <a:prstGeom prst="rect">
            <a:avLst/>
          </a:prstGeom>
          <a:noFill/>
          <a:ln>
            <a:noFill/>
          </a:ln>
        </p:spPr>
      </p:pic>
      <p:pic>
        <p:nvPicPr>
          <p:cNvPr id="67" name="Google Shape;67;p23"/>
          <p:cNvPicPr preferRelativeResize="0"/>
          <p:nvPr/>
        </p:nvPicPr>
        <p:blipFill rotWithShape="1">
          <a:blip r:embed="rId4">
            <a:alphaModFix/>
          </a:blip>
          <a:srcRect/>
          <a:stretch/>
        </p:blipFill>
        <p:spPr>
          <a:xfrm rot="10800000">
            <a:off x="126782" y="152400"/>
            <a:ext cx="944881" cy="932608"/>
          </a:xfrm>
          <a:prstGeom prst="rect">
            <a:avLst/>
          </a:prstGeom>
          <a:noFill/>
          <a:ln>
            <a:noFill/>
          </a:ln>
        </p:spPr>
      </p:pic>
      <p:pic>
        <p:nvPicPr>
          <p:cNvPr id="68" name="Google Shape;68;p23"/>
          <p:cNvPicPr preferRelativeResize="0"/>
          <p:nvPr/>
        </p:nvPicPr>
        <p:blipFill rotWithShape="1">
          <a:blip r:embed="rId5">
            <a:alphaModFix/>
          </a:blip>
          <a:srcRect/>
          <a:stretch/>
        </p:blipFill>
        <p:spPr>
          <a:xfrm>
            <a:off x="1039532" y="1067124"/>
            <a:ext cx="7984112" cy="5692128"/>
          </a:xfrm>
          <a:prstGeom prst="rect">
            <a:avLst/>
          </a:prstGeom>
          <a:noFill/>
          <a:ln>
            <a:noFill/>
          </a:ln>
        </p:spPr>
      </p:pic>
      <p:pic>
        <p:nvPicPr>
          <p:cNvPr id="69" name="Google Shape;69;p23"/>
          <p:cNvPicPr preferRelativeResize="0"/>
          <p:nvPr/>
        </p:nvPicPr>
        <p:blipFill rotWithShape="1">
          <a:blip r:embed="rId6">
            <a:alphaModFix/>
          </a:blip>
          <a:srcRect/>
          <a:stretch/>
        </p:blipFill>
        <p:spPr>
          <a:xfrm rot="10800000" flipH="1">
            <a:off x="1039532" y="152400"/>
            <a:ext cx="7984112" cy="932608"/>
          </a:xfrm>
          <a:prstGeom prst="rect">
            <a:avLst/>
          </a:prstGeom>
          <a:noFill/>
          <a:ln>
            <a:noFill/>
          </a:ln>
        </p:spPr>
      </p:pic>
      <p:sp>
        <p:nvSpPr>
          <p:cNvPr id="70" name="Google Shape;70;p23"/>
          <p:cNvSpPr/>
          <p:nvPr/>
        </p:nvSpPr>
        <p:spPr>
          <a:xfrm>
            <a:off x="107504" y="116632"/>
            <a:ext cx="8928992" cy="6624736"/>
          </a:xfrm>
          <a:prstGeom prst="rect">
            <a:avLst/>
          </a:prstGeom>
          <a:noFill/>
          <a:ln w="28575" cap="rnd" cmpd="sng">
            <a:solidFill>
              <a:srgbClr val="17365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7_Custom Layout">
  <p:cSld name="17_Custom Layout">
    <p:spTree>
      <p:nvGrpSpPr>
        <p:cNvPr id="1" name="Shape 71"/>
        <p:cNvGrpSpPr/>
        <p:nvPr/>
      </p:nvGrpSpPr>
      <p:grpSpPr>
        <a:xfrm>
          <a:off x="0" y="0"/>
          <a:ext cx="0" cy="0"/>
          <a:chOff x="0" y="0"/>
          <a:chExt cx="0" cy="0"/>
        </a:xfrm>
      </p:grpSpPr>
      <p:sp>
        <p:nvSpPr>
          <p:cNvPr id="72" name="Google Shape;72;p26"/>
          <p:cNvSpPr/>
          <p:nvPr/>
        </p:nvSpPr>
        <p:spPr>
          <a:xfrm>
            <a:off x="107504" y="116632"/>
            <a:ext cx="8928992" cy="6624736"/>
          </a:xfrm>
          <a:prstGeom prst="rect">
            <a:avLst/>
          </a:prstGeom>
          <a:noFill/>
          <a:ln w="28575" cap="rnd" cmpd="sng">
            <a:solidFill>
              <a:srgbClr val="17365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3" name="Google Shape;73;p26"/>
          <p:cNvPicPr preferRelativeResize="0"/>
          <p:nvPr/>
        </p:nvPicPr>
        <p:blipFill rotWithShape="1">
          <a:blip r:embed="rId2">
            <a:alphaModFix amt="50000"/>
          </a:blip>
          <a:srcRect/>
          <a:stretch/>
        </p:blipFill>
        <p:spPr>
          <a:xfrm>
            <a:off x="140146" y="140543"/>
            <a:ext cx="8896350" cy="6600825"/>
          </a:xfrm>
          <a:prstGeom prst="rect">
            <a:avLst/>
          </a:prstGeom>
          <a:noFill/>
          <a:ln>
            <a:noFill/>
          </a:ln>
        </p:spPr>
      </p:pic>
      <p:sp>
        <p:nvSpPr>
          <p:cNvPr id="74" name="Google Shape;74;p26"/>
          <p:cNvSpPr/>
          <p:nvPr/>
        </p:nvSpPr>
        <p:spPr>
          <a:xfrm>
            <a:off x="123825" y="123825"/>
            <a:ext cx="8928992" cy="6624736"/>
          </a:xfrm>
          <a:prstGeom prst="rect">
            <a:avLst/>
          </a:prstGeom>
          <a:noFill/>
          <a:ln w="28575" cap="rnd" cmpd="sng">
            <a:solidFill>
              <a:srgbClr val="17365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3_Custom Layout">
  <p:cSld name="23_Custom Layout">
    <p:spTree>
      <p:nvGrpSpPr>
        <p:cNvPr id="1" name="Shape 75"/>
        <p:cNvGrpSpPr/>
        <p:nvPr/>
      </p:nvGrpSpPr>
      <p:grpSpPr>
        <a:xfrm>
          <a:off x="0" y="0"/>
          <a:ext cx="0" cy="0"/>
          <a:chOff x="0" y="0"/>
          <a:chExt cx="0" cy="0"/>
        </a:xfrm>
      </p:grpSpPr>
      <p:pic>
        <p:nvPicPr>
          <p:cNvPr id="76" name="Google Shape;76;p27"/>
          <p:cNvPicPr preferRelativeResize="0"/>
          <p:nvPr/>
        </p:nvPicPr>
        <p:blipFill rotWithShape="1">
          <a:blip r:embed="rId2">
            <a:alphaModFix amt="35000"/>
          </a:blip>
          <a:srcRect/>
          <a:stretch/>
        </p:blipFill>
        <p:spPr>
          <a:xfrm>
            <a:off x="128336" y="121652"/>
            <a:ext cx="8903369" cy="6622047"/>
          </a:xfrm>
          <a:prstGeom prst="rect">
            <a:avLst/>
          </a:prstGeom>
          <a:noFill/>
          <a:ln>
            <a:noFill/>
          </a:ln>
        </p:spPr>
      </p:pic>
      <p:sp>
        <p:nvSpPr>
          <p:cNvPr id="77" name="Google Shape;77;p27"/>
          <p:cNvSpPr/>
          <p:nvPr/>
        </p:nvSpPr>
        <p:spPr>
          <a:xfrm>
            <a:off x="107504" y="116632"/>
            <a:ext cx="8928992" cy="6624736"/>
          </a:xfrm>
          <a:prstGeom prst="rect">
            <a:avLst/>
          </a:prstGeom>
          <a:noFill/>
          <a:ln w="28575" cap="rnd" cmpd="sng">
            <a:solidFill>
              <a:srgbClr val="17365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0_Custom Layout">
  <p:cSld name="20_Custom Layout">
    <p:spTree>
      <p:nvGrpSpPr>
        <p:cNvPr id="1" name="Shape 78"/>
        <p:cNvGrpSpPr/>
        <p:nvPr/>
      </p:nvGrpSpPr>
      <p:grpSpPr>
        <a:xfrm>
          <a:off x="0" y="0"/>
          <a:ext cx="0" cy="0"/>
          <a:chOff x="0" y="0"/>
          <a:chExt cx="0" cy="0"/>
        </a:xfrm>
      </p:grpSpPr>
      <p:sp>
        <p:nvSpPr>
          <p:cNvPr id="79" name="Google Shape;79;p28"/>
          <p:cNvSpPr/>
          <p:nvPr/>
        </p:nvSpPr>
        <p:spPr>
          <a:xfrm>
            <a:off x="107504" y="116632"/>
            <a:ext cx="8928992" cy="6624736"/>
          </a:xfrm>
          <a:prstGeom prst="rect">
            <a:avLst/>
          </a:prstGeom>
          <a:noFill/>
          <a:ln w="28575" cap="rnd" cmpd="sng">
            <a:solidFill>
              <a:srgbClr val="17365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0" name="Google Shape;80;p2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7504" y="116632"/>
            <a:ext cx="8928992" cy="662563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81"/>
        <p:cNvGrpSpPr/>
        <p:nvPr/>
      </p:nvGrpSpPr>
      <p:grpSpPr>
        <a:xfrm>
          <a:off x="0" y="0"/>
          <a:ext cx="0" cy="0"/>
          <a:chOff x="0" y="0"/>
          <a:chExt cx="0" cy="0"/>
        </a:xfrm>
      </p:grpSpPr>
      <p:pic>
        <p:nvPicPr>
          <p:cNvPr id="82" name="Google Shape;82;p29" descr="Aesthetic background with window shadow during golden hour"/>
          <p:cNvPicPr preferRelativeResize="0"/>
          <p:nvPr/>
        </p:nvPicPr>
        <p:blipFill rotWithShape="1">
          <a:blip r:embed="rId2">
            <a:alphaModFix amt="50000"/>
          </a:blip>
          <a:srcRect/>
          <a:stretch/>
        </p:blipFill>
        <p:spPr>
          <a:xfrm>
            <a:off x="123824" y="128588"/>
            <a:ext cx="8899525" cy="6615112"/>
          </a:xfrm>
          <a:prstGeom prst="rect">
            <a:avLst/>
          </a:prstGeom>
          <a:noFill/>
          <a:ln>
            <a:noFill/>
          </a:ln>
        </p:spPr>
      </p:pic>
      <p:sp>
        <p:nvSpPr>
          <p:cNvPr id="83" name="Google Shape;83;p29"/>
          <p:cNvSpPr/>
          <p:nvPr/>
        </p:nvSpPr>
        <p:spPr>
          <a:xfrm>
            <a:off x="107504" y="116632"/>
            <a:ext cx="8928992" cy="6624736"/>
          </a:xfrm>
          <a:prstGeom prst="rect">
            <a:avLst/>
          </a:prstGeom>
          <a:noFill/>
          <a:ln w="28575" cap="rnd" cmpd="sng">
            <a:solidFill>
              <a:srgbClr val="17365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84"/>
        <p:cNvGrpSpPr/>
        <p:nvPr/>
      </p:nvGrpSpPr>
      <p:grpSpPr>
        <a:xfrm>
          <a:off x="0" y="0"/>
          <a:ext cx="0" cy="0"/>
          <a:chOff x="0" y="0"/>
          <a:chExt cx="0" cy="0"/>
        </a:xfrm>
      </p:grpSpPr>
      <p:pic>
        <p:nvPicPr>
          <p:cNvPr id="85" name="Google Shape;85;p30" descr="Free vector stone wall texture"/>
          <p:cNvPicPr preferRelativeResize="0"/>
          <p:nvPr/>
        </p:nvPicPr>
        <p:blipFill rotWithShape="1">
          <a:blip r:embed="rId2">
            <a:alphaModFix/>
          </a:blip>
          <a:srcRect/>
          <a:stretch/>
        </p:blipFill>
        <p:spPr>
          <a:xfrm>
            <a:off x="6732708" y="105893"/>
            <a:ext cx="2289372" cy="6625087"/>
          </a:xfrm>
          <a:prstGeom prst="rect">
            <a:avLst/>
          </a:prstGeom>
          <a:noFill/>
          <a:ln>
            <a:noFill/>
          </a:ln>
        </p:spPr>
      </p:pic>
      <p:pic>
        <p:nvPicPr>
          <p:cNvPr id="86" name="Google Shape;86;p30" descr="Free vector stone wall texture"/>
          <p:cNvPicPr preferRelativeResize="0"/>
          <p:nvPr/>
        </p:nvPicPr>
        <p:blipFill rotWithShape="1">
          <a:blip r:embed="rId3">
            <a:alphaModFix/>
          </a:blip>
          <a:srcRect/>
          <a:stretch/>
        </p:blipFill>
        <p:spPr>
          <a:xfrm>
            <a:off x="114300" y="105893"/>
            <a:ext cx="6625087" cy="6625087"/>
          </a:xfrm>
          <a:prstGeom prst="rect">
            <a:avLst/>
          </a:prstGeom>
          <a:noFill/>
          <a:ln>
            <a:noFill/>
          </a:ln>
        </p:spPr>
      </p:pic>
      <p:sp>
        <p:nvSpPr>
          <p:cNvPr id="87" name="Google Shape;87;p30"/>
          <p:cNvSpPr/>
          <p:nvPr/>
        </p:nvSpPr>
        <p:spPr>
          <a:xfrm>
            <a:off x="107504" y="116632"/>
            <a:ext cx="8928992" cy="6624736"/>
          </a:xfrm>
          <a:prstGeom prst="rect">
            <a:avLst/>
          </a:prstGeom>
          <a:solidFill>
            <a:schemeClr val="lt1">
              <a:alpha val="44313"/>
            </a:schemeClr>
          </a:solidFill>
          <a:ln w="28575" cap="rnd" cmpd="sng">
            <a:solidFill>
              <a:srgbClr val="17365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8" name="Google Shape;88;p30" descr="A picture containing plant, grass, night sky&#10;&#10;Description automatically generated"/>
          <p:cNvPicPr preferRelativeResize="0"/>
          <p:nvPr/>
        </p:nvPicPr>
        <p:blipFill rotWithShape="1">
          <a:blip r:embed="rId4">
            <a:alphaModFix/>
          </a:blip>
          <a:srcRect/>
          <a:stretch/>
        </p:blipFill>
        <p:spPr>
          <a:xfrm>
            <a:off x="107504" y="4937761"/>
            <a:ext cx="8935594" cy="180084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6"/>
        <p:cNvGrpSpPr/>
        <p:nvPr/>
      </p:nvGrpSpPr>
      <p:grpSpPr>
        <a:xfrm>
          <a:off x="0" y="0"/>
          <a:ext cx="0" cy="0"/>
          <a:chOff x="0" y="0"/>
          <a:chExt cx="0" cy="0"/>
        </a:xfrm>
      </p:grpSpPr>
      <p:grpSp>
        <p:nvGrpSpPr>
          <p:cNvPr id="17" name="Google Shape;17;p14"/>
          <p:cNvGrpSpPr/>
          <p:nvPr/>
        </p:nvGrpSpPr>
        <p:grpSpPr>
          <a:xfrm>
            <a:off x="123825" y="732474"/>
            <a:ext cx="8914637" cy="6004409"/>
            <a:chOff x="-695327" y="180364"/>
            <a:chExt cx="9734347" cy="6556519"/>
          </a:xfrm>
        </p:grpSpPr>
        <p:pic>
          <p:nvPicPr>
            <p:cNvPr id="18" name="Google Shape;18;p14" descr="Abstract blue geometric shapes background"/>
            <p:cNvPicPr preferRelativeResize="0"/>
            <p:nvPr/>
          </p:nvPicPr>
          <p:blipFill rotWithShape="1">
            <a:blip r:embed="rId2">
              <a:alphaModFix amt="50000"/>
            </a:blip>
            <a:srcRect/>
            <a:stretch/>
          </p:blipFill>
          <p:spPr>
            <a:xfrm rot="-5400000">
              <a:off x="3321007" y="1018869"/>
              <a:ext cx="6556518" cy="4879507"/>
            </a:xfrm>
            <a:prstGeom prst="rect">
              <a:avLst/>
            </a:prstGeom>
            <a:noFill/>
            <a:ln>
              <a:noFill/>
            </a:ln>
          </p:spPr>
        </p:pic>
        <p:pic>
          <p:nvPicPr>
            <p:cNvPr id="19" name="Google Shape;19;p14" descr="Abstract blue geometric shapes background"/>
            <p:cNvPicPr preferRelativeResize="0"/>
            <p:nvPr/>
          </p:nvPicPr>
          <p:blipFill rotWithShape="1">
            <a:blip r:embed="rId2">
              <a:alphaModFix amt="50000"/>
            </a:blip>
            <a:srcRect/>
            <a:stretch/>
          </p:blipFill>
          <p:spPr>
            <a:xfrm rot="5400000" flipH="1">
              <a:off x="-1544708" y="1029746"/>
              <a:ext cx="6556518" cy="4857756"/>
            </a:xfrm>
            <a:prstGeom prst="rect">
              <a:avLst/>
            </a:prstGeom>
            <a:noFill/>
            <a:ln>
              <a:noFill/>
            </a:ln>
          </p:spPr>
        </p:pic>
      </p:grpSp>
      <p:sp>
        <p:nvSpPr>
          <p:cNvPr id="20" name="Google Shape;20;p14"/>
          <p:cNvSpPr/>
          <p:nvPr/>
        </p:nvSpPr>
        <p:spPr>
          <a:xfrm>
            <a:off x="107504" y="116632"/>
            <a:ext cx="8928992" cy="6624736"/>
          </a:xfrm>
          <a:prstGeom prst="rect">
            <a:avLst/>
          </a:prstGeom>
          <a:noFill/>
          <a:ln w="28575" cap="rnd" cmpd="sng">
            <a:solidFill>
              <a:srgbClr val="17365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89"/>
        <p:cNvGrpSpPr/>
        <p:nvPr/>
      </p:nvGrpSpPr>
      <p:grpSpPr>
        <a:xfrm>
          <a:off x="0" y="0"/>
          <a:ext cx="0" cy="0"/>
          <a:chOff x="0" y="0"/>
          <a:chExt cx="0" cy="0"/>
        </a:xfrm>
      </p:grpSpPr>
      <p:pic>
        <p:nvPicPr>
          <p:cNvPr id="90" name="Google Shape;90;p33" descr="Vector grey white waves and lines pattern"/>
          <p:cNvPicPr preferRelativeResize="0"/>
          <p:nvPr/>
        </p:nvPicPr>
        <p:blipFill rotWithShape="1">
          <a:blip r:embed="rId2">
            <a:alphaModFix amt="50000"/>
          </a:blip>
          <a:srcRect/>
          <a:stretch/>
        </p:blipFill>
        <p:spPr>
          <a:xfrm>
            <a:off x="116206" y="124778"/>
            <a:ext cx="8903969" cy="6557962"/>
          </a:xfrm>
          <a:prstGeom prst="rect">
            <a:avLst/>
          </a:prstGeom>
          <a:noFill/>
          <a:ln>
            <a:noFill/>
          </a:ln>
        </p:spPr>
      </p:pic>
      <p:sp>
        <p:nvSpPr>
          <p:cNvPr id="91" name="Google Shape;91;p33"/>
          <p:cNvSpPr/>
          <p:nvPr/>
        </p:nvSpPr>
        <p:spPr>
          <a:xfrm>
            <a:off x="107504" y="116632"/>
            <a:ext cx="8928992" cy="6624736"/>
          </a:xfrm>
          <a:prstGeom prst="rect">
            <a:avLst/>
          </a:prstGeom>
          <a:noFill/>
          <a:ln w="28575" cap="rnd" cmpd="sng">
            <a:solidFill>
              <a:srgbClr val="17365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2" name="Google Shape;92;p33" descr="Free vector bright fire sparks over deep ultraviolet space"/>
          <p:cNvPicPr preferRelativeResize="0"/>
          <p:nvPr/>
        </p:nvPicPr>
        <p:blipFill rotWithShape="1">
          <a:blip r:embed="rId3">
            <a:alphaModFix/>
          </a:blip>
          <a:srcRect/>
          <a:stretch/>
        </p:blipFill>
        <p:spPr>
          <a:xfrm>
            <a:off x="107503" y="127448"/>
            <a:ext cx="8928993" cy="660950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8_Custom Layout">
  <p:cSld name="18_Custom Layout">
    <p:spTree>
      <p:nvGrpSpPr>
        <p:cNvPr id="1" name="Shape 93"/>
        <p:cNvGrpSpPr/>
        <p:nvPr/>
      </p:nvGrpSpPr>
      <p:grpSpPr>
        <a:xfrm>
          <a:off x="0" y="0"/>
          <a:ext cx="0" cy="0"/>
          <a:chOff x="0" y="0"/>
          <a:chExt cx="0" cy="0"/>
        </a:xfrm>
      </p:grpSpPr>
      <p:sp>
        <p:nvSpPr>
          <p:cNvPr id="94" name="Google Shape;94;p34"/>
          <p:cNvSpPr/>
          <p:nvPr/>
        </p:nvSpPr>
        <p:spPr>
          <a:xfrm>
            <a:off x="107504" y="116632"/>
            <a:ext cx="8928992" cy="6624736"/>
          </a:xfrm>
          <a:prstGeom prst="rect">
            <a:avLst/>
          </a:prstGeom>
          <a:noFill/>
          <a:ln w="28575" cap="rnd" cmpd="sng">
            <a:solidFill>
              <a:srgbClr val="17365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5" name="Google Shape;95;p34"/>
          <p:cNvPicPr preferRelativeResize="0"/>
          <p:nvPr/>
        </p:nvPicPr>
        <p:blipFill rotWithShape="1">
          <a:blip r:embed="rId2">
            <a:alphaModFix/>
          </a:blip>
          <a:srcRect/>
          <a:stretch/>
        </p:blipFill>
        <p:spPr>
          <a:xfrm>
            <a:off x="107504" y="134787"/>
            <a:ext cx="8928992" cy="6606581"/>
          </a:xfrm>
          <a:prstGeom prst="rect">
            <a:avLst/>
          </a:prstGeom>
          <a:noFill/>
          <a:ln>
            <a:noFill/>
          </a:ln>
        </p:spPr>
      </p:pic>
      <p:sp>
        <p:nvSpPr>
          <p:cNvPr id="96" name="Google Shape;96;p34"/>
          <p:cNvSpPr/>
          <p:nvPr/>
        </p:nvSpPr>
        <p:spPr>
          <a:xfrm>
            <a:off x="107504" y="130008"/>
            <a:ext cx="8928992" cy="6624736"/>
          </a:xfrm>
          <a:prstGeom prst="rect">
            <a:avLst/>
          </a:prstGeom>
          <a:noFill/>
          <a:ln w="28575" cap="rnd" cmpd="sng">
            <a:solidFill>
              <a:srgbClr val="17365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97"/>
        <p:cNvGrpSpPr/>
        <p:nvPr/>
      </p:nvGrpSpPr>
      <p:grpSpPr>
        <a:xfrm>
          <a:off x="0" y="0"/>
          <a:ext cx="0" cy="0"/>
          <a:chOff x="0" y="0"/>
          <a:chExt cx="0" cy="0"/>
        </a:xfrm>
      </p:grpSpPr>
      <p:pic>
        <p:nvPicPr>
          <p:cNvPr id="98" name="Google Shape;98;p3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36118" y="135293"/>
            <a:ext cx="8887742" cy="6594034"/>
          </a:xfrm>
          <a:prstGeom prst="rect">
            <a:avLst/>
          </a:prstGeom>
          <a:noFill/>
          <a:ln>
            <a:noFill/>
          </a:ln>
        </p:spPr>
      </p:pic>
      <p:sp>
        <p:nvSpPr>
          <p:cNvPr id="99" name="Google Shape;99;p36"/>
          <p:cNvSpPr/>
          <p:nvPr/>
        </p:nvSpPr>
        <p:spPr>
          <a:xfrm>
            <a:off x="107504" y="116632"/>
            <a:ext cx="8928992" cy="6624736"/>
          </a:xfrm>
          <a:prstGeom prst="rect">
            <a:avLst/>
          </a:prstGeom>
          <a:noFill/>
          <a:ln w="28575" cap="rnd" cmpd="sng">
            <a:solidFill>
              <a:srgbClr val="17365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B9CA22-AA99-1B5E-DC06-3BFB9DFC6A6B}"/>
              </a:ext>
            </a:extLst>
          </p:cNvPr>
          <p:cNvSpPr>
            <a:spLocks noGrp="1"/>
          </p:cNvSpPr>
          <p:nvPr>
            <p:ph type="dt" sz="half" idx="10"/>
          </p:nvPr>
        </p:nvSpPr>
        <p:spPr/>
        <p:txBody>
          <a:bodyPr/>
          <a:lstStyle/>
          <a:p>
            <a:fld id="{704EAA88-F7F5-404A-BC91-C9AFC7A7090B}" type="datetimeFigureOut">
              <a:rPr lang="en-GB" smtClean="0"/>
              <a:t>11/11/2025</a:t>
            </a:fld>
            <a:endParaRPr lang="en-GB"/>
          </a:p>
        </p:txBody>
      </p:sp>
      <p:sp>
        <p:nvSpPr>
          <p:cNvPr id="3" name="Footer Placeholder 2">
            <a:extLst>
              <a:ext uri="{FF2B5EF4-FFF2-40B4-BE49-F238E27FC236}">
                <a16:creationId xmlns:a16="http://schemas.microsoft.com/office/drawing/2014/main" id="{171DAB83-FB63-BB0D-885F-3F40A74C24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405F2B6-C4AD-FFC4-3134-F116F8AAD986}"/>
              </a:ext>
            </a:extLst>
          </p:cNvPr>
          <p:cNvSpPr>
            <a:spLocks noGrp="1"/>
          </p:cNvSpPr>
          <p:nvPr>
            <p:ph type="sldNum" sz="quarter" idx="12"/>
          </p:nvPr>
        </p:nvSpPr>
        <p:spPr/>
        <p:txBody>
          <a:bodyPr/>
          <a:lstStyle/>
          <a:p>
            <a:fld id="{DF16E8F1-DE5D-4CF2-A61E-D28F3BDCD6E0}" type="slidenum">
              <a:rPr lang="en-GB" smtClean="0"/>
              <a:t>‹#›</a:t>
            </a:fld>
            <a:endParaRPr lang="en-GB"/>
          </a:p>
        </p:txBody>
      </p:sp>
    </p:spTree>
    <p:extLst>
      <p:ext uri="{BB962C8B-B14F-4D97-AF65-F5344CB8AC3E}">
        <p14:creationId xmlns:p14="http://schemas.microsoft.com/office/powerpoint/2010/main" val="995308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A2840-A858-F816-AFBD-C42D64EB8A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74E8AD-1F65-41C1-A2C7-67766DEF1B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8918EC-9C5A-6DC0-5B3F-5973A7CA6CA6}"/>
              </a:ext>
            </a:extLst>
          </p:cNvPr>
          <p:cNvSpPr>
            <a:spLocks noGrp="1"/>
          </p:cNvSpPr>
          <p:nvPr>
            <p:ph type="dt" sz="half" idx="10"/>
          </p:nvPr>
        </p:nvSpPr>
        <p:spPr/>
        <p:txBody>
          <a:bodyPr/>
          <a:lstStyle/>
          <a:p>
            <a:fld id="{704EAA88-F7F5-404A-BC91-C9AFC7A7090B}" type="datetimeFigureOut">
              <a:rPr lang="en-GB" smtClean="0"/>
              <a:t>11/11/2025</a:t>
            </a:fld>
            <a:endParaRPr lang="en-GB"/>
          </a:p>
        </p:txBody>
      </p:sp>
      <p:sp>
        <p:nvSpPr>
          <p:cNvPr id="5" name="Footer Placeholder 4">
            <a:extLst>
              <a:ext uri="{FF2B5EF4-FFF2-40B4-BE49-F238E27FC236}">
                <a16:creationId xmlns:a16="http://schemas.microsoft.com/office/drawing/2014/main" id="{8E9DF918-4C3C-828B-9A93-492D5BD88D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727919-F829-40CE-1629-2F5FC2DE2777}"/>
              </a:ext>
            </a:extLst>
          </p:cNvPr>
          <p:cNvSpPr>
            <a:spLocks noGrp="1"/>
          </p:cNvSpPr>
          <p:nvPr>
            <p:ph type="sldNum" sz="quarter" idx="12"/>
          </p:nvPr>
        </p:nvSpPr>
        <p:spPr/>
        <p:txBody>
          <a:bodyPr/>
          <a:lstStyle/>
          <a:p>
            <a:fld id="{DF16E8F1-DE5D-4CF2-A61E-D28F3BDCD6E0}" type="slidenum">
              <a:rPr lang="en-GB" smtClean="0"/>
              <a:t>‹#›</a:t>
            </a:fld>
            <a:endParaRPr lang="en-GB"/>
          </a:p>
        </p:txBody>
      </p:sp>
    </p:spTree>
    <p:extLst>
      <p:ext uri="{BB962C8B-B14F-4D97-AF65-F5344CB8AC3E}">
        <p14:creationId xmlns:p14="http://schemas.microsoft.com/office/powerpoint/2010/main" val="2191264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21"/>
        <p:cNvGrpSpPr/>
        <p:nvPr/>
      </p:nvGrpSpPr>
      <p:grpSpPr>
        <a:xfrm>
          <a:off x="0" y="0"/>
          <a:ext cx="0" cy="0"/>
          <a:chOff x="0" y="0"/>
          <a:chExt cx="0" cy="0"/>
        </a:xfrm>
      </p:grpSpPr>
      <p:pic>
        <p:nvPicPr>
          <p:cNvPr id="22" name="Google Shape;22;p17" descr="Vector grey white waves and lines pattern"/>
          <p:cNvPicPr preferRelativeResize="0"/>
          <p:nvPr/>
        </p:nvPicPr>
        <p:blipFill rotWithShape="1">
          <a:blip r:embed="rId2">
            <a:alphaModFix amt="50000"/>
          </a:blip>
          <a:srcRect/>
          <a:stretch/>
        </p:blipFill>
        <p:spPr>
          <a:xfrm>
            <a:off x="116206" y="124778"/>
            <a:ext cx="8903969" cy="6557962"/>
          </a:xfrm>
          <a:prstGeom prst="rect">
            <a:avLst/>
          </a:prstGeom>
          <a:noFill/>
          <a:ln>
            <a:noFill/>
          </a:ln>
        </p:spPr>
      </p:pic>
      <p:sp>
        <p:nvSpPr>
          <p:cNvPr id="23" name="Google Shape;23;p17"/>
          <p:cNvSpPr/>
          <p:nvPr/>
        </p:nvSpPr>
        <p:spPr>
          <a:xfrm>
            <a:off x="107504" y="116632"/>
            <a:ext cx="8928992" cy="6624736"/>
          </a:xfrm>
          <a:prstGeom prst="rect">
            <a:avLst/>
          </a:prstGeom>
          <a:noFill/>
          <a:ln w="28575" cap="rnd" cmpd="sng">
            <a:solidFill>
              <a:srgbClr val="17365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24"/>
        <p:cNvGrpSpPr/>
        <p:nvPr/>
      </p:nvGrpSpPr>
      <p:grpSpPr>
        <a:xfrm>
          <a:off x="0" y="0"/>
          <a:ext cx="0" cy="0"/>
          <a:chOff x="0" y="0"/>
          <a:chExt cx="0" cy="0"/>
        </a:xfrm>
      </p:grpSpPr>
      <p:pic>
        <p:nvPicPr>
          <p:cNvPr id="25" name="Google Shape;25;p25" descr="Elegant white background with clean shapes"/>
          <p:cNvPicPr preferRelativeResize="0"/>
          <p:nvPr/>
        </p:nvPicPr>
        <p:blipFill rotWithShape="1">
          <a:blip r:embed="rId2">
            <a:alphaModFix amt="50000"/>
          </a:blip>
          <a:srcRect/>
          <a:stretch/>
        </p:blipFill>
        <p:spPr>
          <a:xfrm>
            <a:off x="112395" y="128588"/>
            <a:ext cx="8909685" cy="6607492"/>
          </a:xfrm>
          <a:prstGeom prst="rect">
            <a:avLst/>
          </a:prstGeom>
          <a:noFill/>
          <a:ln>
            <a:noFill/>
          </a:ln>
        </p:spPr>
      </p:pic>
      <p:sp>
        <p:nvSpPr>
          <p:cNvPr id="26" name="Google Shape;26;p25"/>
          <p:cNvSpPr/>
          <p:nvPr/>
        </p:nvSpPr>
        <p:spPr>
          <a:xfrm>
            <a:off x="107504" y="116632"/>
            <a:ext cx="8928992" cy="6624736"/>
          </a:xfrm>
          <a:prstGeom prst="rect">
            <a:avLst/>
          </a:prstGeom>
          <a:noFill/>
          <a:ln w="28575" cap="rnd" cmpd="sng">
            <a:solidFill>
              <a:srgbClr val="17365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27"/>
        <p:cNvGrpSpPr/>
        <p:nvPr/>
      </p:nvGrpSpPr>
      <p:grpSpPr>
        <a:xfrm>
          <a:off x="0" y="0"/>
          <a:ext cx="0" cy="0"/>
          <a:chOff x="0" y="0"/>
          <a:chExt cx="0" cy="0"/>
        </a:xfrm>
      </p:grpSpPr>
      <p:pic>
        <p:nvPicPr>
          <p:cNvPr id="28" name="Google Shape;28;p24" descr="White painted wall texture background"/>
          <p:cNvPicPr preferRelativeResize="0"/>
          <p:nvPr/>
        </p:nvPicPr>
        <p:blipFill rotWithShape="1">
          <a:blip r:embed="rId2">
            <a:alphaModFix/>
          </a:blip>
          <a:srcRect/>
          <a:stretch/>
        </p:blipFill>
        <p:spPr>
          <a:xfrm>
            <a:off x="106680" y="127634"/>
            <a:ext cx="8917305" cy="6600825"/>
          </a:xfrm>
          <a:prstGeom prst="rect">
            <a:avLst/>
          </a:prstGeom>
          <a:noFill/>
          <a:ln>
            <a:noFill/>
          </a:ln>
        </p:spPr>
      </p:pic>
      <p:sp>
        <p:nvSpPr>
          <p:cNvPr id="29" name="Google Shape;29;p24"/>
          <p:cNvSpPr/>
          <p:nvPr/>
        </p:nvSpPr>
        <p:spPr>
          <a:xfrm>
            <a:off x="107504" y="116632"/>
            <a:ext cx="8928992" cy="6624736"/>
          </a:xfrm>
          <a:prstGeom prst="rect">
            <a:avLst/>
          </a:prstGeom>
          <a:noFill/>
          <a:ln w="28575" cap="rnd" cmpd="sng">
            <a:solidFill>
              <a:srgbClr val="17365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42"/>
        <p:cNvGrpSpPr/>
        <p:nvPr/>
      </p:nvGrpSpPr>
      <p:grpSpPr>
        <a:xfrm>
          <a:off x="0" y="0"/>
          <a:ext cx="0" cy="0"/>
          <a:chOff x="0" y="0"/>
          <a:chExt cx="0" cy="0"/>
        </a:xfrm>
      </p:grpSpPr>
      <p:pic>
        <p:nvPicPr>
          <p:cNvPr id="43" name="Google Shape;43;p35"/>
          <p:cNvPicPr preferRelativeResize="0"/>
          <p:nvPr/>
        </p:nvPicPr>
        <p:blipFill rotWithShape="1">
          <a:blip r:embed="rId2" cstate="screen">
            <a:alphaModFix amt="35000"/>
            <a:extLst>
              <a:ext uri="{28A0092B-C50C-407E-A947-70E740481C1C}">
                <a14:useLocalDpi xmlns:a14="http://schemas.microsoft.com/office/drawing/2010/main"/>
              </a:ext>
            </a:extLst>
          </a:blip>
          <a:srcRect/>
          <a:stretch/>
        </p:blipFill>
        <p:spPr>
          <a:xfrm>
            <a:off x="121783" y="106428"/>
            <a:ext cx="8910000" cy="6652288"/>
          </a:xfrm>
          <a:prstGeom prst="rect">
            <a:avLst/>
          </a:prstGeom>
          <a:noFill/>
          <a:ln>
            <a:noFill/>
          </a:ln>
        </p:spPr>
      </p:pic>
      <p:sp>
        <p:nvSpPr>
          <p:cNvPr id="44" name="Google Shape;44;p35"/>
          <p:cNvSpPr/>
          <p:nvPr/>
        </p:nvSpPr>
        <p:spPr>
          <a:xfrm>
            <a:off x="107504" y="116632"/>
            <a:ext cx="8928992" cy="6624736"/>
          </a:xfrm>
          <a:prstGeom prst="rect">
            <a:avLst/>
          </a:prstGeom>
          <a:noFill/>
          <a:ln w="28575" cap="rnd" cmpd="sng">
            <a:solidFill>
              <a:srgbClr val="17365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heck Learning objectives">
  <p:cSld name="Check Learning objectives">
    <p:spTree>
      <p:nvGrpSpPr>
        <p:cNvPr id="1" name="Shape 45"/>
        <p:cNvGrpSpPr/>
        <p:nvPr/>
      </p:nvGrpSpPr>
      <p:grpSpPr>
        <a:xfrm>
          <a:off x="0" y="0"/>
          <a:ext cx="0" cy="0"/>
          <a:chOff x="0" y="0"/>
          <a:chExt cx="0" cy="0"/>
        </a:xfrm>
      </p:grpSpPr>
      <p:sp>
        <p:nvSpPr>
          <p:cNvPr id="46" name="Google Shape;46;g25c9af88942_0_301"/>
          <p:cNvSpPr/>
          <p:nvPr/>
        </p:nvSpPr>
        <p:spPr>
          <a:xfrm>
            <a:off x="107504" y="116632"/>
            <a:ext cx="8928900" cy="6624600"/>
          </a:xfrm>
          <a:prstGeom prst="rect">
            <a:avLst/>
          </a:prstGeom>
          <a:noFill/>
          <a:ln w="28575" cap="rnd" cmpd="sng">
            <a:solidFill>
              <a:srgbClr val="17365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7"/>
        <p:cNvGrpSpPr/>
        <p:nvPr/>
      </p:nvGrpSpPr>
      <p:grpSpPr>
        <a:xfrm>
          <a:off x="0" y="0"/>
          <a:ext cx="0" cy="0"/>
          <a:chOff x="0" y="0"/>
          <a:chExt cx="0" cy="0"/>
        </a:xfrm>
      </p:grpSpPr>
      <p:pic>
        <p:nvPicPr>
          <p:cNvPr id="48" name="Google Shape;48;p22" descr="Grunge paint background"/>
          <p:cNvPicPr preferRelativeResize="0"/>
          <p:nvPr/>
        </p:nvPicPr>
        <p:blipFill rotWithShape="1">
          <a:blip r:embed="rId2">
            <a:alphaModFix amt="50000"/>
          </a:blip>
          <a:srcRect/>
          <a:stretch/>
        </p:blipFill>
        <p:spPr>
          <a:xfrm>
            <a:off x="161925" y="129540"/>
            <a:ext cx="8871585" cy="659892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49"/>
        <p:cNvGrpSpPr/>
        <p:nvPr/>
      </p:nvGrpSpPr>
      <p:grpSpPr>
        <a:xfrm>
          <a:off x="0" y="0"/>
          <a:ext cx="0" cy="0"/>
          <a:chOff x="0" y="0"/>
          <a:chExt cx="0" cy="0"/>
        </a:xfrm>
      </p:grpSpPr>
      <p:pic>
        <p:nvPicPr>
          <p:cNvPr id="50" name="Google Shape;50;p31" descr="Free photo holi color background on white background"/>
          <p:cNvPicPr preferRelativeResize="0"/>
          <p:nvPr/>
        </p:nvPicPr>
        <p:blipFill rotWithShape="1">
          <a:blip r:embed="rId2">
            <a:alphaModFix amt="50000"/>
          </a:blip>
          <a:srcRect/>
          <a:stretch/>
        </p:blipFill>
        <p:spPr>
          <a:xfrm>
            <a:off x="117028" y="126156"/>
            <a:ext cx="8909943" cy="660568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www.cre8tiveresources.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p:nvPr/>
        </p:nvSpPr>
        <p:spPr>
          <a:xfrm>
            <a:off x="0" y="0"/>
            <a:ext cx="9144000" cy="6858000"/>
          </a:xfrm>
          <a:prstGeom prst="rect">
            <a:avLst/>
          </a:prstGeom>
          <a:solidFill>
            <a:srgbClr val="528F91"/>
          </a:solidFill>
          <a:ln w="28575" cap="flat" cmpd="sng">
            <a:solidFill>
              <a:srgbClr val="17375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2"/>
          <p:cNvSpPr/>
          <p:nvPr/>
        </p:nvSpPr>
        <p:spPr>
          <a:xfrm>
            <a:off x="107504" y="116632"/>
            <a:ext cx="8928992" cy="6624736"/>
          </a:xfrm>
          <a:prstGeom prst="rect">
            <a:avLst/>
          </a:prstGeom>
          <a:solidFill>
            <a:srgbClr val="FFFFFF"/>
          </a:solidFill>
          <a:ln w="28575" cap="rnd" cmpd="sng">
            <a:solidFill>
              <a:srgbClr val="17365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12;p12"/>
          <p:cNvSpPr txBox="1"/>
          <p:nvPr/>
        </p:nvSpPr>
        <p:spPr>
          <a:xfrm>
            <a:off x="12112" y="6704807"/>
            <a:ext cx="9144000" cy="200055"/>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700"/>
              <a:buFont typeface="Calibri"/>
              <a:buNone/>
            </a:pPr>
            <a:r>
              <a:rPr lang="en-GB" sz="700" b="0" i="0" u="none" strike="noStrike" cap="none">
                <a:solidFill>
                  <a:schemeClr val="dk1"/>
                </a:solidFill>
                <a:latin typeface="Calibri"/>
                <a:ea typeface="Calibri"/>
                <a:cs typeface="Calibri"/>
                <a:sym typeface="Calibri"/>
              </a:rPr>
              <a:t>©CRE8TIVE RESOURCES CIC   </a:t>
            </a:r>
            <a:r>
              <a:rPr lang="en-GB" sz="700" b="0" i="0" u="sng" strike="noStrike" cap="none">
                <a:solidFill>
                  <a:schemeClr val="dk1"/>
                </a:solidFill>
                <a:latin typeface="Calibri"/>
                <a:ea typeface="Calibri"/>
                <a:cs typeface="Calibri"/>
                <a:sym typeface="Calibri"/>
                <a:hlinkClick r:id="rId26">
                  <a:extLst>
                    <a:ext uri="{A12FA001-AC4F-418D-AE19-62706E023703}">
                      <ahyp:hlinkClr xmlns:ahyp="http://schemas.microsoft.com/office/drawing/2018/hyperlinkcolor" val="tx"/>
                    </a:ext>
                  </a:extLst>
                </a:hlinkClick>
              </a:rPr>
              <a:t>WWW.CRE8TIVERESOURCES.COM</a:t>
            </a:r>
            <a:r>
              <a:rPr lang="en-GB" sz="700" b="0" i="0" u="sng"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czJc5w6NSD8"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6.jpe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6" name="Google Shape;106;p1"/>
          <p:cNvSpPr/>
          <p:nvPr/>
        </p:nvSpPr>
        <p:spPr>
          <a:xfrm rot="10800000">
            <a:off x="2188276" y="159605"/>
            <a:ext cx="6804191" cy="747966"/>
          </a:xfrm>
          <a:prstGeom prst="rect">
            <a:avLst/>
          </a:prstGeom>
          <a:gradFill>
            <a:gsLst>
              <a:gs pos="0">
                <a:srgbClr val="7030A0">
                  <a:alpha val="44313"/>
                </a:srgbClr>
              </a:gs>
              <a:gs pos="1000">
                <a:srgbClr val="7030A0">
                  <a:alpha val="44313"/>
                </a:srgbClr>
              </a:gs>
              <a:gs pos="100000">
                <a:srgbClr val="FFFFFF">
                  <a:alpha val="0"/>
                </a:srgbClr>
              </a:gs>
            </a:gsLst>
            <a:lin ang="0" scaled="0"/>
          </a:gra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
        <p:nvSpPr>
          <p:cNvPr id="107" name="Google Shape;107;p1"/>
          <p:cNvSpPr txBox="1"/>
          <p:nvPr/>
        </p:nvSpPr>
        <p:spPr>
          <a:xfrm>
            <a:off x="241776" y="3031068"/>
            <a:ext cx="2367156" cy="2404532"/>
          </a:xfrm>
          <a:prstGeom prst="rect">
            <a:avLst/>
          </a:prstGeom>
          <a:solidFill>
            <a:schemeClr val="lt1"/>
          </a:solidFill>
          <a:ln w="38100" cap="flat" cmpd="sng">
            <a:solidFill>
              <a:srgbClr val="0C1B24"/>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0" marR="0" lvl="0" indent="0" algn="ctr" rtl="0">
              <a:lnSpc>
                <a:spcPct val="100000"/>
              </a:lnSpc>
              <a:spcBef>
                <a:spcPts val="0"/>
              </a:spcBef>
              <a:spcAft>
                <a:spcPts val="0"/>
              </a:spcAft>
              <a:buClr>
                <a:srgbClr val="000000"/>
              </a:buClr>
              <a:buSzPts val="1800"/>
              <a:buFont typeface="Arial"/>
              <a:buNone/>
            </a:pPr>
            <a:r>
              <a:rPr lang="en-GB" sz="1800">
                <a:solidFill>
                  <a:schemeClr val="dk1"/>
                </a:solidFill>
                <a:latin typeface="Calibri"/>
                <a:ea typeface="Calibri"/>
                <a:cs typeface="Calibri"/>
                <a:sym typeface="Calibri"/>
              </a:rPr>
              <a:t>To know industries local to Wolverhampton</a:t>
            </a:r>
            <a:endParaRPr sz="18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800"/>
              <a:buFont typeface="Arial"/>
              <a:buNone/>
            </a:pPr>
            <a:r>
              <a:rPr lang="en-GB" sz="1800">
                <a:solidFill>
                  <a:schemeClr val="dk1"/>
                </a:solidFill>
                <a:latin typeface="Calibri"/>
                <a:ea typeface="Calibri"/>
                <a:cs typeface="Calibri"/>
                <a:sym typeface="Calibri"/>
              </a:rPr>
              <a:t>To be able to name several key local employers</a:t>
            </a:r>
            <a:endParaRPr sz="18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GB" sz="1800">
                <a:solidFill>
                  <a:schemeClr val="dk1"/>
                </a:solidFill>
                <a:latin typeface="Calibri"/>
                <a:ea typeface="Calibri"/>
                <a:cs typeface="Calibri"/>
                <a:sym typeface="Calibri"/>
              </a:rPr>
              <a:t>To understand which skills are in demand</a:t>
            </a:r>
            <a:endParaRPr sz="1800">
              <a:solidFill>
                <a:schemeClr val="dk1"/>
              </a:solidFill>
              <a:latin typeface="Calibri"/>
              <a:ea typeface="Calibri"/>
              <a:cs typeface="Calibri"/>
              <a:sym typeface="Calibri"/>
            </a:endParaRPr>
          </a:p>
        </p:txBody>
      </p:sp>
      <p:sp>
        <p:nvSpPr>
          <p:cNvPr id="108" name="Google Shape;108;p1"/>
          <p:cNvSpPr txBox="1"/>
          <p:nvPr/>
        </p:nvSpPr>
        <p:spPr>
          <a:xfrm>
            <a:off x="1154680" y="952948"/>
            <a:ext cx="7742201" cy="808803"/>
          </a:xfrm>
          <a:prstGeom prst="rect">
            <a:avLst/>
          </a:prstGeom>
          <a:gradFill>
            <a:gsLst>
              <a:gs pos="0">
                <a:srgbClr val="F2F2F2"/>
              </a:gs>
              <a:gs pos="64999">
                <a:schemeClr val="lt1"/>
              </a:gs>
              <a:gs pos="100000">
                <a:srgbClr val="A5A5A5"/>
              </a:gs>
            </a:gsLst>
            <a:lin ang="5400000" scaled="0"/>
          </a:gradFill>
          <a:ln w="12700" cap="flat" cmpd="sng">
            <a:solidFill>
              <a:srgbClr val="528F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0"/>
              <a:buFont typeface="Comic Sans MS"/>
              <a:buNone/>
            </a:pPr>
            <a:r>
              <a:rPr lang="en-GB" sz="3400" b="1" i="0" u="none" strike="noStrike" cap="none">
                <a:solidFill>
                  <a:schemeClr val="dk1"/>
                </a:solidFill>
                <a:latin typeface="Comic Sans MS"/>
                <a:ea typeface="Comic Sans MS"/>
                <a:cs typeface="Comic Sans MS"/>
                <a:sym typeface="Comic Sans MS"/>
              </a:rPr>
              <a:t>Exploring LMI - </a:t>
            </a:r>
            <a:r>
              <a:rPr lang="en-GB" sz="3400" b="1">
                <a:solidFill>
                  <a:schemeClr val="dk1"/>
                </a:solidFill>
                <a:latin typeface="Comic Sans MS"/>
                <a:ea typeface="Comic Sans MS"/>
                <a:cs typeface="Comic Sans MS"/>
                <a:sym typeface="Comic Sans MS"/>
              </a:rPr>
              <a:t>Wolverhampton</a:t>
            </a:r>
            <a:endParaRPr sz="800" b="0" i="0" u="none" strike="noStrike" cap="none">
              <a:solidFill>
                <a:srgbClr val="000000"/>
              </a:solidFill>
              <a:latin typeface="Arial"/>
              <a:ea typeface="Arial"/>
              <a:cs typeface="Arial"/>
              <a:sym typeface="Arial"/>
            </a:endParaRPr>
          </a:p>
        </p:txBody>
      </p:sp>
      <p:sp>
        <p:nvSpPr>
          <p:cNvPr id="109" name="Google Shape;109;p1"/>
          <p:cNvSpPr txBox="1"/>
          <p:nvPr/>
        </p:nvSpPr>
        <p:spPr>
          <a:xfrm>
            <a:off x="241776" y="1818798"/>
            <a:ext cx="2367156" cy="1212270"/>
          </a:xfrm>
          <a:prstGeom prst="rect">
            <a:avLst/>
          </a:prstGeom>
          <a:solidFill>
            <a:schemeClr val="lt1"/>
          </a:solidFill>
          <a:ln w="38100" cap="flat" cmpd="sng">
            <a:solidFill>
              <a:srgbClr val="0C1B24"/>
            </a:solidFill>
            <a:prstDash val="solid"/>
            <a:round/>
            <a:headEnd type="none" w="sm" len="sm"/>
            <a:tailEnd type="none" w="sm" len="sm"/>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1600"/>
              <a:buFont typeface="Arial"/>
              <a:buNone/>
            </a:pPr>
            <a:r>
              <a:rPr lang="en-GB" sz="1600" b="1" i="0" u="sng" strike="noStrike" cap="none">
                <a:solidFill>
                  <a:schemeClr val="dk1"/>
                </a:solidFill>
                <a:latin typeface="Calibri"/>
                <a:ea typeface="Calibri"/>
                <a:cs typeface="Calibri"/>
                <a:sym typeface="Calibri"/>
              </a:rPr>
              <a:t>LEARNING OUTCOMES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Calibri"/>
                <a:ea typeface="Calibri"/>
                <a:cs typeface="Calibri"/>
                <a:sym typeface="Calibri"/>
              </a:rPr>
              <a:t>Knowledge, Skills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Calibri"/>
                <a:ea typeface="Calibri"/>
                <a:cs typeface="Calibri"/>
                <a:sym typeface="Calibri"/>
              </a:rPr>
              <a:t>&amp; Actions</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1" i="0"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1" i="0"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1" i="0" u="sng" strike="noStrike" cap="none">
              <a:solidFill>
                <a:schemeClr val="dk1"/>
              </a:solidFill>
              <a:latin typeface="Calibri"/>
              <a:ea typeface="Calibri"/>
              <a:cs typeface="Calibri"/>
              <a:sym typeface="Calibri"/>
            </a:endParaRPr>
          </a:p>
        </p:txBody>
      </p:sp>
      <p:sp>
        <p:nvSpPr>
          <p:cNvPr id="110" name="Google Shape;110;p1"/>
          <p:cNvSpPr txBox="1"/>
          <p:nvPr/>
        </p:nvSpPr>
        <p:spPr>
          <a:xfrm>
            <a:off x="241777" y="5537601"/>
            <a:ext cx="2367156" cy="1067861"/>
          </a:xfrm>
          <a:prstGeom prst="rect">
            <a:avLst/>
          </a:prstGeom>
          <a:solidFill>
            <a:schemeClr val="lt1"/>
          </a:solidFill>
          <a:ln w="38100" cap="flat" cmpd="sng">
            <a:solidFill>
              <a:srgbClr val="0C1B24"/>
            </a:solidFill>
            <a:prstDash val="solid"/>
            <a:round/>
            <a:headEnd type="none" w="sm" len="sm"/>
            <a:tailEnd type="none" w="sm" len="sm"/>
          </a:ln>
        </p:spPr>
        <p:txBody>
          <a:bodyPr spcFirstLastPara="1" wrap="square" lIns="91425" tIns="45700" rIns="91425" bIns="45700" anchor="t" anchorCtr="0">
            <a:normAutofit lnSpcReduction="10000"/>
          </a:bodyPr>
          <a:lstStyle/>
          <a:p>
            <a:pPr marL="0" marR="0" lvl="0" indent="0" algn="ctr" rtl="0">
              <a:lnSpc>
                <a:spcPct val="90000"/>
              </a:lnSpc>
              <a:spcBef>
                <a:spcPts val="0"/>
              </a:spcBef>
              <a:spcAft>
                <a:spcPts val="0"/>
              </a:spcAft>
              <a:buClr>
                <a:srgbClr val="000000"/>
              </a:buClr>
              <a:buSzPts val="1600"/>
              <a:buFont typeface="Arial"/>
              <a:buNone/>
            </a:pPr>
            <a:r>
              <a:rPr lang="en-GB" sz="1600" b="1" i="0" u="sng" strike="noStrike" cap="none">
                <a:solidFill>
                  <a:schemeClr val="dk1"/>
                </a:solidFill>
                <a:latin typeface="Calibri"/>
                <a:ea typeface="Calibri"/>
                <a:cs typeface="Calibri"/>
                <a:sym typeface="Calibri"/>
              </a:rPr>
              <a:t>NEW VOCABULARY</a:t>
            </a:r>
            <a:endParaRPr sz="1600" b="1" i="0" u="sng" strike="noStrike" cap="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WIN, Local Offer, Marston’s, Jaguar Land Rover, Finance, construction</a:t>
            </a:r>
            <a:endParaRPr sz="160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1600"/>
              <a:buFont typeface="Arial"/>
              <a:buNone/>
            </a:pPr>
            <a:endParaRPr sz="1600" b="1" i="0" u="sng" strike="noStrike" cap="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111" name="Google Shape;111;p1"/>
          <p:cNvSpPr/>
          <p:nvPr/>
        </p:nvSpPr>
        <p:spPr>
          <a:xfrm>
            <a:off x="1922119" y="393330"/>
            <a:ext cx="178677" cy="244887"/>
          </a:xfrm>
          <a:prstGeom prst="rightArrow">
            <a:avLst>
              <a:gd name="adj1" fmla="val 50000"/>
              <a:gd name="adj2" fmla="val 50000"/>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 name="Google Shape;112;p1"/>
          <p:cNvSpPr/>
          <p:nvPr/>
        </p:nvSpPr>
        <p:spPr>
          <a:xfrm>
            <a:off x="4351641" y="393330"/>
            <a:ext cx="178677" cy="244887"/>
          </a:xfrm>
          <a:prstGeom prst="rightArrow">
            <a:avLst>
              <a:gd name="adj1" fmla="val 50000"/>
              <a:gd name="adj2" fmla="val 50000"/>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 name="Google Shape;113;p1"/>
          <p:cNvSpPr/>
          <p:nvPr/>
        </p:nvSpPr>
        <p:spPr>
          <a:xfrm rot="5400000">
            <a:off x="464751" y="2506369"/>
            <a:ext cx="382796" cy="325250"/>
          </a:xfrm>
          <a:prstGeom prst="chevron">
            <a:avLst>
              <a:gd name="adj" fmla="val 50000"/>
            </a:avLst>
          </a:prstGeom>
          <a:solidFill>
            <a:srgbClr val="528F91"/>
          </a:solidFill>
          <a:ln w="28575" cap="flat" cmpd="sng">
            <a:solidFill>
              <a:srgbClr val="002060"/>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 name="Google Shape;114;p1"/>
          <p:cNvSpPr/>
          <p:nvPr/>
        </p:nvSpPr>
        <p:spPr>
          <a:xfrm rot="5400000">
            <a:off x="1310156" y="2715712"/>
            <a:ext cx="230396" cy="251815"/>
          </a:xfrm>
          <a:prstGeom prst="chevron">
            <a:avLst>
              <a:gd name="adj" fmla="val 50000"/>
            </a:avLst>
          </a:prstGeom>
          <a:solidFill>
            <a:srgbClr val="528F91"/>
          </a:solidFill>
          <a:ln w="28575" cap="flat" cmpd="sng">
            <a:solidFill>
              <a:srgbClr val="002060"/>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 name="Google Shape;115;p1"/>
          <p:cNvSpPr/>
          <p:nvPr/>
        </p:nvSpPr>
        <p:spPr>
          <a:xfrm>
            <a:off x="2706975" y="5393175"/>
            <a:ext cx="6280460" cy="1212300"/>
          </a:xfrm>
          <a:prstGeom prst="roundRect">
            <a:avLst>
              <a:gd name="adj" fmla="val 16667"/>
            </a:avLst>
          </a:prstGeom>
          <a:solidFill>
            <a:schemeClr val="lt1"/>
          </a:solidFill>
          <a:ln w="38100" cap="flat" cmpd="sng">
            <a:solidFill>
              <a:srgbClr val="528F91"/>
            </a:solidFill>
            <a:prstDash val="solid"/>
            <a:round/>
            <a:headEnd type="none" w="sm" len="sm"/>
            <a:tailEnd type="none" w="sm" len="sm"/>
          </a:ln>
          <a:effectLst>
            <a:outerShdw blurRad="40000" dist="23000" dir="5400000" rotWithShape="0">
              <a:srgbClr val="000000">
                <a:alpha val="2941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a:solidFill>
                  <a:schemeClr val="dk1"/>
                </a:solidFill>
                <a:latin typeface="Calibri"/>
                <a:ea typeface="Calibri"/>
                <a:cs typeface="Calibri"/>
                <a:sym typeface="Calibri"/>
              </a:rPr>
              <a:t>Think of a job which begins with every letter in the word W-O-L-V-E-R-H-A-M-P-T-O-N. No repeats!</a:t>
            </a: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Are there lots of opportunities in Wolverhampton for different types of employment?</a:t>
            </a:r>
            <a:endParaRPr sz="1800" b="0" i="0" u="none" strike="noStrike" cap="none">
              <a:solidFill>
                <a:schemeClr val="dk1"/>
              </a:solidFill>
              <a:latin typeface="Calibri"/>
              <a:ea typeface="Calibri"/>
              <a:cs typeface="Calibri"/>
              <a:sym typeface="Calibri"/>
            </a:endParaRPr>
          </a:p>
        </p:txBody>
      </p:sp>
      <p:sp>
        <p:nvSpPr>
          <p:cNvPr id="116" name="Google Shape;116;p1"/>
          <p:cNvSpPr/>
          <p:nvPr/>
        </p:nvSpPr>
        <p:spPr>
          <a:xfrm>
            <a:off x="7589781" y="4937001"/>
            <a:ext cx="1307100" cy="365100"/>
          </a:xfrm>
          <a:prstGeom prst="roundRect">
            <a:avLst>
              <a:gd name="adj" fmla="val 16667"/>
            </a:avLst>
          </a:prstGeom>
          <a:solidFill>
            <a:srgbClr val="7030A0"/>
          </a:solidFill>
          <a:ln w="38100" cap="flat" cmpd="sng">
            <a:solidFill>
              <a:schemeClr val="dk1"/>
            </a:solidFill>
            <a:prstDash val="solid"/>
            <a:round/>
            <a:headEnd type="none" w="sm" len="sm"/>
            <a:tailEnd type="none" w="sm" len="sm"/>
          </a:ln>
          <a:effectLst>
            <a:outerShdw blurRad="40000" dist="23000" dir="5400000"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omic Sans MS"/>
                <a:ea typeface="Comic Sans MS"/>
                <a:cs typeface="Comic Sans MS"/>
                <a:sym typeface="Comic Sans MS"/>
              </a:rPr>
              <a:t>3 Minutes</a:t>
            </a:r>
            <a:endParaRPr sz="1400" b="0" i="0" u="none" strike="noStrike" cap="none">
              <a:solidFill>
                <a:srgbClr val="000000"/>
              </a:solidFill>
              <a:latin typeface="Arial"/>
              <a:ea typeface="Arial"/>
              <a:cs typeface="Arial"/>
              <a:sym typeface="Arial"/>
            </a:endParaRPr>
          </a:p>
        </p:txBody>
      </p:sp>
      <p:sp>
        <p:nvSpPr>
          <p:cNvPr id="118" name="Google Shape;118;p1"/>
          <p:cNvSpPr/>
          <p:nvPr/>
        </p:nvSpPr>
        <p:spPr>
          <a:xfrm rot="5400000">
            <a:off x="1992660" y="2506369"/>
            <a:ext cx="382796" cy="325250"/>
          </a:xfrm>
          <a:prstGeom prst="chevron">
            <a:avLst>
              <a:gd name="adj" fmla="val 50000"/>
            </a:avLst>
          </a:prstGeom>
          <a:solidFill>
            <a:srgbClr val="528F91"/>
          </a:solidFill>
          <a:ln w="28575" cap="flat" cmpd="sng">
            <a:solidFill>
              <a:srgbClr val="002060"/>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20" name="Google Shape;120;p1" descr="A black background with white text&#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20141" y="189257"/>
            <a:ext cx="1797546" cy="640593"/>
          </a:xfrm>
          <a:prstGeom prst="rect">
            <a:avLst/>
          </a:prstGeom>
          <a:noFill/>
          <a:ln>
            <a:noFill/>
          </a:ln>
        </p:spPr>
      </p:pic>
      <p:pic>
        <p:nvPicPr>
          <p:cNvPr id="121" name="Google Shape;121;p1" descr="Text&#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706975" y="4845928"/>
            <a:ext cx="2159000" cy="547247"/>
          </a:xfrm>
          <a:prstGeom prst="rect">
            <a:avLst/>
          </a:prstGeom>
          <a:noFill/>
          <a:ln>
            <a:noFill/>
          </a:ln>
        </p:spPr>
      </p:pic>
      <p:pic>
        <p:nvPicPr>
          <p:cNvPr id="122" name="Google Shape;122;p1" descr="Text&#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756110" y="4950057"/>
            <a:ext cx="1914525" cy="443118"/>
          </a:xfrm>
          <a:prstGeom prst="rect">
            <a:avLst/>
          </a:prstGeom>
          <a:noFill/>
          <a:ln>
            <a:noFill/>
          </a:ln>
        </p:spPr>
      </p:pic>
      <p:pic>
        <p:nvPicPr>
          <p:cNvPr id="123" name="Google Shape;123;p1" descr="Logo&#10;&#10;Description automatically generate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3349" y="690986"/>
            <a:ext cx="1299446" cy="1299446"/>
          </a:xfrm>
          <a:prstGeom prst="rect">
            <a:avLst/>
          </a:prstGeom>
          <a:noFill/>
          <a:ln>
            <a:noFill/>
          </a:ln>
          <a:effectLst>
            <a:outerShdw blurRad="50800" dist="38100" dir="5400000" algn="t" rotWithShape="0">
              <a:srgbClr val="000000">
                <a:alpha val="40000"/>
              </a:srgbClr>
            </a:outerShdw>
          </a:effectLst>
        </p:spPr>
      </p:pic>
      <p:sp>
        <p:nvSpPr>
          <p:cNvPr id="124" name="Google Shape;124;p1"/>
          <p:cNvSpPr txBox="1"/>
          <p:nvPr/>
        </p:nvSpPr>
        <p:spPr>
          <a:xfrm>
            <a:off x="2188277" y="195606"/>
            <a:ext cx="2029393" cy="648000"/>
          </a:xfrm>
          <a:prstGeom prst="rect">
            <a:avLst/>
          </a:prstGeom>
          <a:solidFill>
            <a:schemeClr val="lt1"/>
          </a:solidFill>
          <a:ln w="38100" cap="flat" cmpd="sng">
            <a:solidFill>
              <a:srgbClr val="528F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1" u="none" strike="noStrike" cap="none">
                <a:solidFill>
                  <a:schemeClr val="dk1"/>
                </a:solidFill>
                <a:latin typeface="Calibri"/>
                <a:ea typeface="Calibri"/>
                <a:cs typeface="Calibri"/>
                <a:sym typeface="Calibri"/>
              </a:rPr>
              <a:t>CRE8TIVE RESOURCES </a:t>
            </a:r>
            <a:endParaRPr sz="1200" b="1" i="1" u="none" strike="noStrike" cap="none">
              <a:solidFill>
                <a:schemeClr val="dk1"/>
              </a:solidFill>
              <a:latin typeface="Calibri"/>
              <a:ea typeface="Calibri"/>
              <a:cs typeface="Calibri"/>
              <a:sym typeface="Calibri"/>
            </a:endParaRPr>
          </a:p>
        </p:txBody>
      </p:sp>
      <p:sp>
        <p:nvSpPr>
          <p:cNvPr id="125" name="Google Shape;125;p1"/>
          <p:cNvSpPr txBox="1"/>
          <p:nvPr/>
        </p:nvSpPr>
        <p:spPr>
          <a:xfrm>
            <a:off x="4683826" y="274320"/>
            <a:ext cx="2029393" cy="490572"/>
          </a:xfrm>
          <a:prstGeom prst="rect">
            <a:avLst/>
          </a:prstGeom>
          <a:solidFill>
            <a:schemeClr val="lt1"/>
          </a:solidFill>
          <a:ln w="38100" cap="flat" cmpd="sng">
            <a:solidFill>
              <a:srgbClr val="528F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1" i="1" u="none" strike="noStrike" cap="none">
                <a:solidFill>
                  <a:schemeClr val="dk1"/>
                </a:solidFill>
                <a:latin typeface="Calibri"/>
                <a:ea typeface="Calibri"/>
                <a:cs typeface="Calibri"/>
                <a:sym typeface="Calibri"/>
              </a:rPr>
              <a:t>Secondary</a:t>
            </a:r>
            <a:endParaRPr sz="1400" b="0" i="0" u="none" strike="noStrike" cap="none">
              <a:solidFill>
                <a:srgbClr val="000000"/>
              </a:solidFill>
              <a:latin typeface="Arial"/>
              <a:ea typeface="Arial"/>
              <a:cs typeface="Arial"/>
              <a:sym typeface="Arial"/>
            </a:endParaRPr>
          </a:p>
        </p:txBody>
      </p:sp>
      <p:pic>
        <p:nvPicPr>
          <p:cNvPr id="126" name="Google Shape;126;p1"/>
          <p:cNvPicPr preferRelativeResize="0"/>
          <p:nvPr/>
        </p:nvPicPr>
        <p:blipFill>
          <a:blip r:embed="rId7">
            <a:alphaModFix/>
          </a:blip>
          <a:stretch>
            <a:fillRect/>
          </a:stretch>
        </p:blipFill>
        <p:spPr>
          <a:xfrm>
            <a:off x="2711924" y="1897018"/>
            <a:ext cx="6184958" cy="28426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7" name="Google Shape;117;p1" descr="A picture containing text, device, gauge&#10;&#10;Description automatically generated"/>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7797999" y="4129408"/>
            <a:ext cx="1201875" cy="861993"/>
          </a:xfrm>
          <a:prstGeom prst="rect">
            <a:avLst/>
          </a:prstGeom>
          <a:noFill/>
          <a:ln>
            <a:noFill/>
          </a:ln>
          <a:effectLst>
            <a:outerShdw blurRad="63500" sx="102000" sy="102000" algn="ctr" rotWithShape="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283cbbaa697_0_28"/>
          <p:cNvSpPr txBox="1"/>
          <p:nvPr/>
        </p:nvSpPr>
        <p:spPr>
          <a:xfrm>
            <a:off x="236791" y="179232"/>
            <a:ext cx="8687100" cy="695100"/>
          </a:xfrm>
          <a:prstGeom prst="rect">
            <a:avLst/>
          </a:prstGeom>
          <a:gradFill>
            <a:gsLst>
              <a:gs pos="0">
                <a:srgbClr val="F2F2F2"/>
              </a:gs>
              <a:gs pos="65000">
                <a:schemeClr val="lt1"/>
              </a:gs>
              <a:gs pos="100000">
                <a:srgbClr val="A5A5A5"/>
              </a:gs>
            </a:gsLst>
            <a:lin ang="5400012" scaled="0"/>
          </a:gradFill>
          <a:ln w="127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Comic Sans MS"/>
              <a:buNone/>
            </a:pPr>
            <a:r>
              <a:rPr lang="en-GB" sz="2800" b="1">
                <a:solidFill>
                  <a:schemeClr val="dk1"/>
                </a:solidFill>
                <a:latin typeface="Comic Sans MS"/>
                <a:ea typeface="Comic Sans MS"/>
                <a:cs typeface="Comic Sans MS"/>
                <a:sym typeface="Comic Sans MS"/>
              </a:rPr>
              <a:t>Skills Needed in Wolverhampton</a:t>
            </a:r>
            <a:endParaRPr sz="1400" b="0" i="0" u="none" strike="noStrike" cap="none">
              <a:solidFill>
                <a:srgbClr val="000000"/>
              </a:solidFill>
              <a:latin typeface="Arial"/>
              <a:ea typeface="Arial"/>
              <a:cs typeface="Arial"/>
              <a:sym typeface="Arial"/>
            </a:endParaRPr>
          </a:p>
        </p:txBody>
      </p:sp>
      <p:sp>
        <p:nvSpPr>
          <p:cNvPr id="286" name="Google Shape;286;g283cbbaa697_0_28"/>
          <p:cNvSpPr/>
          <p:nvPr/>
        </p:nvSpPr>
        <p:spPr>
          <a:xfrm>
            <a:off x="296544" y="4166691"/>
            <a:ext cx="8627100" cy="986848"/>
          </a:xfrm>
          <a:prstGeom prst="roundRect">
            <a:avLst>
              <a:gd name="adj" fmla="val 14282"/>
            </a:avLst>
          </a:prstGeom>
          <a:gradFill>
            <a:gsLst>
              <a:gs pos="0">
                <a:srgbClr val="F9FBF6"/>
              </a:gs>
              <a:gs pos="74000">
                <a:srgbClr val="FFFF00"/>
              </a:gs>
              <a:gs pos="100000">
                <a:srgbClr val="FFFF00"/>
              </a:gs>
            </a:gsLst>
            <a:lin ang="5400012" scaled="0"/>
          </a:gradFill>
          <a:ln w="38100" cap="flat" cmpd="sng">
            <a:solidFill>
              <a:schemeClr val="dk1"/>
            </a:solidFill>
            <a:prstDash val="sysDot"/>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GB"/>
              <a:t>If improved, which area above will have the most impact on the local city of Wolverhampton? How? </a:t>
            </a:r>
            <a:endParaRPr sz="1400" b="0" i="0" u="none" strike="noStrike" cap="none">
              <a:solidFill>
                <a:srgbClr val="000000"/>
              </a:solidFill>
              <a:latin typeface="Arial"/>
              <a:ea typeface="Arial"/>
              <a:cs typeface="Arial"/>
              <a:sym typeface="Arial"/>
            </a:endParaRPr>
          </a:p>
        </p:txBody>
      </p:sp>
      <p:sp>
        <p:nvSpPr>
          <p:cNvPr id="287" name="Google Shape;287;g283cbbaa697_0_28"/>
          <p:cNvSpPr/>
          <p:nvPr/>
        </p:nvSpPr>
        <p:spPr>
          <a:xfrm>
            <a:off x="521031" y="3972891"/>
            <a:ext cx="1510500" cy="387600"/>
          </a:xfrm>
          <a:prstGeom prst="round2DiagRect">
            <a:avLst>
              <a:gd name="adj1" fmla="val 50000"/>
              <a:gd name="adj2" fmla="val 36088"/>
            </a:avLst>
          </a:prstGeom>
          <a:solidFill>
            <a:srgbClr val="FFF200"/>
          </a:solidFill>
          <a:ln w="28575" cap="flat" cmpd="sng">
            <a:solidFill>
              <a:srgbClr val="0E25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528E90"/>
                </a:solidFill>
                <a:latin typeface="Quattrocento Sans"/>
                <a:ea typeface="Quattrocento Sans"/>
                <a:cs typeface="Quattrocento Sans"/>
                <a:sym typeface="Quattrocento Sans"/>
              </a:rPr>
              <a:t>Task</a:t>
            </a:r>
            <a:endParaRPr sz="2000" b="1" i="0" u="none" strike="noStrike" cap="none">
              <a:solidFill>
                <a:srgbClr val="528E90"/>
              </a:solidFill>
              <a:latin typeface="Quattrocento Sans"/>
              <a:ea typeface="Quattrocento Sans"/>
              <a:cs typeface="Quattrocento Sans"/>
              <a:sym typeface="Quattrocento Sans"/>
            </a:endParaRPr>
          </a:p>
        </p:txBody>
      </p:sp>
      <p:pic>
        <p:nvPicPr>
          <p:cNvPr id="288" name="Google Shape;288;g283cbbaa697_0_28"/>
          <p:cNvPicPr preferRelativeResize="0"/>
          <p:nvPr/>
        </p:nvPicPr>
        <p:blipFill rotWithShape="1">
          <a:blip r:embed="rId3">
            <a:alphaModFix/>
          </a:blip>
          <a:srcRect/>
          <a:stretch/>
        </p:blipFill>
        <p:spPr>
          <a:xfrm>
            <a:off x="296544" y="1336785"/>
            <a:ext cx="3076076" cy="2717700"/>
          </a:xfrm>
          <a:prstGeom prst="rect">
            <a:avLst/>
          </a:prstGeom>
          <a:noFill/>
          <a:ln>
            <a:noFill/>
          </a:ln>
        </p:spPr>
      </p:pic>
      <p:pic>
        <p:nvPicPr>
          <p:cNvPr id="289" name="Google Shape;289;g283cbbaa697_0_28"/>
          <p:cNvPicPr preferRelativeResize="0"/>
          <p:nvPr/>
        </p:nvPicPr>
        <p:blipFill rotWithShape="1">
          <a:blip r:embed="rId3">
            <a:alphaModFix/>
          </a:blip>
          <a:srcRect/>
          <a:stretch/>
        </p:blipFill>
        <p:spPr>
          <a:xfrm>
            <a:off x="3423282" y="1232899"/>
            <a:ext cx="2821603" cy="2717700"/>
          </a:xfrm>
          <a:prstGeom prst="rect">
            <a:avLst/>
          </a:prstGeom>
          <a:noFill/>
          <a:ln>
            <a:noFill/>
          </a:ln>
        </p:spPr>
      </p:pic>
      <p:pic>
        <p:nvPicPr>
          <p:cNvPr id="290" name="Google Shape;290;g283cbbaa697_0_28"/>
          <p:cNvPicPr preferRelativeResize="0"/>
          <p:nvPr/>
        </p:nvPicPr>
        <p:blipFill rotWithShape="1">
          <a:blip r:embed="rId3">
            <a:alphaModFix/>
          </a:blip>
          <a:srcRect/>
          <a:stretch/>
        </p:blipFill>
        <p:spPr>
          <a:xfrm>
            <a:off x="6371890" y="1253754"/>
            <a:ext cx="2821603" cy="2717700"/>
          </a:xfrm>
          <a:prstGeom prst="rect">
            <a:avLst/>
          </a:prstGeom>
          <a:noFill/>
          <a:ln>
            <a:noFill/>
          </a:ln>
        </p:spPr>
      </p:pic>
      <p:sp>
        <p:nvSpPr>
          <p:cNvPr id="291" name="Google Shape;291;g283cbbaa697_0_28"/>
          <p:cNvSpPr/>
          <p:nvPr/>
        </p:nvSpPr>
        <p:spPr>
          <a:xfrm>
            <a:off x="258395" y="5493482"/>
            <a:ext cx="8627100" cy="1112400"/>
          </a:xfrm>
          <a:prstGeom prst="roundRect">
            <a:avLst>
              <a:gd name="adj" fmla="val 14282"/>
            </a:avLst>
          </a:prstGeom>
          <a:gradFill>
            <a:gsLst>
              <a:gs pos="0">
                <a:srgbClr val="8BEBFF"/>
              </a:gs>
              <a:gs pos="50000">
                <a:srgbClr val="B7F1FF"/>
              </a:gs>
              <a:gs pos="100000">
                <a:srgbClr val="DBF7FF"/>
              </a:gs>
            </a:gsLst>
            <a:lin ang="5400012" scaled="0"/>
          </a:gradFill>
          <a:ln w="38100" cap="flat" cmpd="sng">
            <a:solidFill>
              <a:schemeClr val="dk1"/>
            </a:solidFill>
            <a:prstDash val="sysDot"/>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a:t>What are the wider benefits of working towards the above skills gaps?</a:t>
            </a:r>
            <a:endParaRPr sz="1400" b="0" i="0" u="none" strike="noStrike" cap="none">
              <a:solidFill>
                <a:srgbClr val="000000"/>
              </a:solidFill>
              <a:latin typeface="Arial"/>
              <a:ea typeface="Arial"/>
              <a:cs typeface="Arial"/>
              <a:sym typeface="Arial"/>
            </a:endParaRPr>
          </a:p>
        </p:txBody>
      </p:sp>
      <p:sp>
        <p:nvSpPr>
          <p:cNvPr id="292" name="Google Shape;292;g283cbbaa697_0_28"/>
          <p:cNvSpPr/>
          <p:nvPr/>
        </p:nvSpPr>
        <p:spPr>
          <a:xfrm>
            <a:off x="296544" y="5298751"/>
            <a:ext cx="1480800" cy="389400"/>
          </a:xfrm>
          <a:prstGeom prst="round2DiagRect">
            <a:avLst>
              <a:gd name="adj1" fmla="val 50000"/>
              <a:gd name="adj2" fmla="val 36088"/>
            </a:avLst>
          </a:prstGeom>
          <a:solidFill>
            <a:srgbClr val="528E90"/>
          </a:solidFill>
          <a:ln w="28575" cap="flat" cmpd="sng">
            <a:solidFill>
              <a:srgbClr val="0E25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Quattrocento Sans"/>
                <a:ea typeface="Quattrocento Sans"/>
                <a:cs typeface="Quattrocento Sans"/>
                <a:sym typeface="Quattrocento Sans"/>
              </a:rPr>
              <a:t>Extension</a:t>
            </a:r>
            <a:endParaRPr sz="2000" b="1" i="0" u="none" strike="noStrike" cap="none">
              <a:solidFill>
                <a:schemeClr val="lt1"/>
              </a:solidFill>
              <a:latin typeface="Quattrocento Sans"/>
              <a:ea typeface="Quattrocento Sans"/>
              <a:cs typeface="Quattrocento Sans"/>
              <a:sym typeface="Quattrocento Sans"/>
            </a:endParaRPr>
          </a:p>
        </p:txBody>
      </p:sp>
      <p:sp>
        <p:nvSpPr>
          <p:cNvPr id="293" name="Google Shape;293;g283cbbaa697_0_28"/>
          <p:cNvSpPr txBox="1"/>
          <p:nvPr/>
        </p:nvSpPr>
        <p:spPr>
          <a:xfrm>
            <a:off x="500384" y="1708818"/>
            <a:ext cx="2323500" cy="176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GB" sz="1450"/>
              <a:t>The average grade achieved at A-Level in the city of Wolverhampton is C+, the national average is B. Young people need more support to continue and stick to higher studies.</a:t>
            </a:r>
            <a:endParaRPr sz="1450" b="0" i="0" u="none" strike="noStrike" cap="none">
              <a:solidFill>
                <a:srgbClr val="000000"/>
              </a:solidFill>
              <a:latin typeface="Arial"/>
              <a:ea typeface="Arial"/>
              <a:cs typeface="Arial"/>
              <a:sym typeface="Arial"/>
            </a:endParaRPr>
          </a:p>
        </p:txBody>
      </p:sp>
      <p:sp>
        <p:nvSpPr>
          <p:cNvPr id="294" name="Google Shape;294;g283cbbaa697_0_28"/>
          <p:cNvSpPr txBox="1"/>
          <p:nvPr/>
        </p:nvSpPr>
        <p:spPr>
          <a:xfrm>
            <a:off x="3436122" y="1708818"/>
            <a:ext cx="2323500" cy="176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50"/>
              <a:t>To stay competitive, technical skills at Level 3+ (A Levels) are in great demand. These will be needed in growth areas of AI, automation and software engineering.</a:t>
            </a:r>
            <a:endParaRPr sz="1450" b="0" i="0" u="none" strike="noStrike" cap="none">
              <a:solidFill>
                <a:srgbClr val="000000"/>
              </a:solidFill>
              <a:latin typeface="Arial"/>
              <a:ea typeface="Arial"/>
              <a:cs typeface="Arial"/>
              <a:sym typeface="Arial"/>
            </a:endParaRPr>
          </a:p>
        </p:txBody>
      </p:sp>
      <p:sp>
        <p:nvSpPr>
          <p:cNvPr id="295" name="Google Shape;295;g283cbbaa697_0_28"/>
          <p:cNvSpPr txBox="1"/>
          <p:nvPr/>
        </p:nvSpPr>
        <p:spPr>
          <a:xfrm>
            <a:off x="6371897" y="1708818"/>
            <a:ext cx="2323500" cy="176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50"/>
              <a:t>Higher qualified people who can navigate the connection between digital skills and the environment. This is with the growth in smart energy and the devices in this area.</a:t>
            </a:r>
            <a:endParaRPr sz="145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285d56078bc_0_31"/>
          <p:cNvSpPr txBox="1"/>
          <p:nvPr/>
        </p:nvSpPr>
        <p:spPr>
          <a:xfrm>
            <a:off x="236791" y="179232"/>
            <a:ext cx="8687100" cy="695100"/>
          </a:xfrm>
          <a:prstGeom prst="rect">
            <a:avLst/>
          </a:prstGeom>
          <a:gradFill>
            <a:gsLst>
              <a:gs pos="0">
                <a:srgbClr val="F2F2F2"/>
              </a:gs>
              <a:gs pos="65000">
                <a:schemeClr val="lt1"/>
              </a:gs>
              <a:gs pos="100000">
                <a:srgbClr val="A5A5A5"/>
              </a:gs>
            </a:gsLst>
            <a:lin ang="5400012" scaled="0"/>
          </a:gradFill>
          <a:ln w="127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Comic Sans MS"/>
              <a:buNone/>
            </a:pPr>
            <a:r>
              <a:rPr lang="en-GB" sz="2800" b="1">
                <a:solidFill>
                  <a:schemeClr val="dk1"/>
                </a:solidFill>
                <a:latin typeface="Comic Sans MS"/>
                <a:ea typeface="Comic Sans MS"/>
                <a:cs typeface="Comic Sans MS"/>
                <a:sym typeface="Comic Sans MS"/>
              </a:rPr>
              <a:t>Our City: Our Plan</a:t>
            </a:r>
            <a:endParaRPr/>
          </a:p>
        </p:txBody>
      </p:sp>
      <p:sp>
        <p:nvSpPr>
          <p:cNvPr id="326" name="Google Shape;326;g285d56078bc_0_31"/>
          <p:cNvSpPr/>
          <p:nvPr/>
        </p:nvSpPr>
        <p:spPr>
          <a:xfrm>
            <a:off x="6593975" y="1261925"/>
            <a:ext cx="2329800" cy="4082700"/>
          </a:xfrm>
          <a:prstGeom prst="roundRect">
            <a:avLst>
              <a:gd name="adj" fmla="val 14282"/>
            </a:avLst>
          </a:prstGeom>
          <a:gradFill>
            <a:gsLst>
              <a:gs pos="0">
                <a:srgbClr val="F9FBF6"/>
              </a:gs>
              <a:gs pos="74000">
                <a:srgbClr val="FFFF00"/>
              </a:gs>
              <a:gs pos="100000">
                <a:srgbClr val="FFFF00"/>
              </a:gs>
            </a:gsLst>
            <a:lin ang="5400012" scaled="0"/>
          </a:gradFill>
          <a:ln w="38100" cap="flat" cmpd="sng">
            <a:solidFill>
              <a:schemeClr val="dk1"/>
            </a:solidFill>
            <a:prstDash val="dot"/>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SzPts val="2000"/>
              <a:buNone/>
            </a:pPr>
            <a:r>
              <a:rPr lang="en-GB" sz="1600">
                <a:solidFill>
                  <a:schemeClr val="dk1"/>
                </a:solidFill>
                <a:latin typeface="Calibri"/>
                <a:ea typeface="Calibri"/>
                <a:cs typeface="Calibri"/>
                <a:sym typeface="Calibri"/>
              </a:rPr>
              <a:t>Wolverhampton City Council aim to expand the city and build the skills needed for the future through the following framework. They hope to achieve this by 2030.</a:t>
            </a:r>
            <a:endParaRPr sz="1600">
              <a:solidFill>
                <a:schemeClr val="dk1"/>
              </a:solidFill>
              <a:latin typeface="Calibri"/>
              <a:ea typeface="Calibri"/>
              <a:cs typeface="Calibri"/>
              <a:sym typeface="Calibri"/>
            </a:endParaRPr>
          </a:p>
          <a:p>
            <a:pPr marL="0" lvl="0" indent="0" algn="l" rtl="0">
              <a:spcBef>
                <a:spcPts val="0"/>
              </a:spcBef>
              <a:spcAft>
                <a:spcPts val="0"/>
              </a:spcAft>
              <a:buSzPts val="2000"/>
              <a:buNone/>
            </a:pPr>
            <a:endParaRPr sz="1600">
              <a:solidFill>
                <a:schemeClr val="dk1"/>
              </a:solidFill>
              <a:latin typeface="Calibri"/>
              <a:ea typeface="Calibri"/>
              <a:cs typeface="Calibri"/>
              <a:sym typeface="Calibri"/>
            </a:endParaRPr>
          </a:p>
          <a:p>
            <a:pPr marL="0" lvl="0" indent="0" algn="l" rtl="0">
              <a:spcBef>
                <a:spcPts val="0"/>
              </a:spcBef>
              <a:spcAft>
                <a:spcPts val="0"/>
              </a:spcAft>
              <a:buSzPts val="2000"/>
              <a:buNone/>
            </a:pPr>
            <a:r>
              <a:rPr lang="en-GB" sz="1600">
                <a:solidFill>
                  <a:schemeClr val="dk1"/>
                </a:solidFill>
                <a:latin typeface="Calibri"/>
                <a:ea typeface="Calibri"/>
                <a:cs typeface="Calibri"/>
                <a:sym typeface="Calibri"/>
              </a:rPr>
              <a:t>Categorise your  solutions from the previous slide into a petal on this framework. Where is the most investment needed?  </a:t>
            </a:r>
            <a:endParaRPr sz="1600">
              <a:solidFill>
                <a:schemeClr val="dk1"/>
              </a:solidFill>
              <a:latin typeface="Calibri"/>
              <a:ea typeface="Calibri"/>
              <a:cs typeface="Calibri"/>
              <a:sym typeface="Calibri"/>
            </a:endParaRPr>
          </a:p>
        </p:txBody>
      </p:sp>
      <p:sp>
        <p:nvSpPr>
          <p:cNvPr id="327" name="Google Shape;327;g285d56078bc_0_31"/>
          <p:cNvSpPr/>
          <p:nvPr/>
        </p:nvSpPr>
        <p:spPr>
          <a:xfrm>
            <a:off x="6672266" y="978666"/>
            <a:ext cx="1510500" cy="387600"/>
          </a:xfrm>
          <a:prstGeom prst="round2DiagRect">
            <a:avLst>
              <a:gd name="adj1" fmla="val 50000"/>
              <a:gd name="adj2" fmla="val 36088"/>
            </a:avLst>
          </a:prstGeom>
          <a:solidFill>
            <a:srgbClr val="FFF200"/>
          </a:solidFill>
          <a:ln w="28575" cap="flat" cmpd="sng">
            <a:solidFill>
              <a:srgbClr val="0E25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a:solidFill>
                  <a:srgbClr val="528E90"/>
                </a:solidFill>
                <a:latin typeface="Quattrocento Sans"/>
                <a:ea typeface="Quattrocento Sans"/>
                <a:cs typeface="Quattrocento Sans"/>
                <a:sym typeface="Quattrocento Sans"/>
              </a:rPr>
              <a:t>Task</a:t>
            </a:r>
            <a:endParaRPr sz="2000" b="1">
              <a:solidFill>
                <a:srgbClr val="528E90"/>
              </a:solidFill>
              <a:latin typeface="Quattrocento Sans"/>
              <a:ea typeface="Quattrocento Sans"/>
              <a:cs typeface="Quattrocento Sans"/>
              <a:sym typeface="Quattrocento Sans"/>
            </a:endParaRPr>
          </a:p>
        </p:txBody>
      </p:sp>
      <p:pic>
        <p:nvPicPr>
          <p:cNvPr id="328" name="Google Shape;328;g285d56078bc_0_31"/>
          <p:cNvPicPr preferRelativeResize="0"/>
          <p:nvPr/>
        </p:nvPicPr>
        <p:blipFill rotWithShape="1">
          <a:blip r:embed="rId3" cstate="screen">
            <a:alphaModFix/>
            <a:extLst>
              <a:ext uri="{28A0092B-C50C-407E-A947-70E740481C1C}">
                <a14:useLocalDpi xmlns:a14="http://schemas.microsoft.com/office/drawing/2010/main"/>
              </a:ext>
            </a:extLst>
          </a:blip>
          <a:srcRect l="3892"/>
          <a:stretch/>
        </p:blipFill>
        <p:spPr>
          <a:xfrm>
            <a:off x="236800" y="881225"/>
            <a:ext cx="6239801" cy="5752200"/>
          </a:xfrm>
          <a:prstGeom prst="rect">
            <a:avLst/>
          </a:prstGeom>
          <a:noFill/>
          <a:ln>
            <a:noFill/>
          </a:ln>
        </p:spPr>
      </p:pic>
      <p:sp>
        <p:nvSpPr>
          <p:cNvPr id="329" name="Google Shape;329;g285d56078bc_0_31"/>
          <p:cNvSpPr/>
          <p:nvPr/>
        </p:nvSpPr>
        <p:spPr>
          <a:xfrm>
            <a:off x="5711900" y="5941125"/>
            <a:ext cx="3325500" cy="789000"/>
          </a:xfrm>
          <a:prstGeom prst="roundRect">
            <a:avLst>
              <a:gd name="adj" fmla="val 14282"/>
            </a:avLst>
          </a:prstGeom>
          <a:gradFill>
            <a:gsLst>
              <a:gs pos="0">
                <a:srgbClr val="8BEBFF"/>
              </a:gs>
              <a:gs pos="50000">
                <a:srgbClr val="B7F1FF"/>
              </a:gs>
              <a:gs pos="100000">
                <a:srgbClr val="DBF7FF"/>
              </a:gs>
            </a:gsLst>
            <a:lin ang="5400012" scaled="0"/>
          </a:gradFill>
          <a:ln w="38100" cap="flat" cmpd="sng">
            <a:solidFill>
              <a:srgbClr val="FDC000"/>
            </a:solidFill>
            <a:prstDash val="dot"/>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Is there a 7th petal needed? What would you call it?</a:t>
            </a:r>
            <a:endParaRPr sz="1400" b="0" i="0" u="none" strike="noStrike" cap="none">
              <a:solidFill>
                <a:srgbClr val="000000"/>
              </a:solidFill>
              <a:latin typeface="Arial"/>
              <a:ea typeface="Arial"/>
              <a:cs typeface="Arial"/>
              <a:sym typeface="Arial"/>
            </a:endParaRPr>
          </a:p>
        </p:txBody>
      </p:sp>
      <p:sp>
        <p:nvSpPr>
          <p:cNvPr id="330" name="Google Shape;330;g285d56078bc_0_31"/>
          <p:cNvSpPr/>
          <p:nvPr/>
        </p:nvSpPr>
        <p:spPr>
          <a:xfrm>
            <a:off x="5711894" y="5551726"/>
            <a:ext cx="1480800" cy="389400"/>
          </a:xfrm>
          <a:prstGeom prst="round2DiagRect">
            <a:avLst>
              <a:gd name="adj1" fmla="val 50000"/>
              <a:gd name="adj2" fmla="val 36088"/>
            </a:avLst>
          </a:prstGeom>
          <a:solidFill>
            <a:srgbClr val="528E90"/>
          </a:solidFill>
          <a:ln w="28575" cap="flat" cmpd="sng">
            <a:solidFill>
              <a:srgbClr val="0E25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Quattrocento Sans"/>
                <a:ea typeface="Quattrocento Sans"/>
                <a:cs typeface="Quattrocento Sans"/>
                <a:sym typeface="Quattrocento Sans"/>
              </a:rPr>
              <a:t>Extension</a:t>
            </a:r>
            <a:endParaRPr sz="2000" b="1" i="0" u="none" strike="noStrike" cap="none">
              <a:solidFill>
                <a:schemeClr val="lt1"/>
              </a:solidFill>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23ed1a244ed_0_7"/>
          <p:cNvSpPr/>
          <p:nvPr/>
        </p:nvSpPr>
        <p:spPr>
          <a:xfrm>
            <a:off x="251884" y="2094607"/>
            <a:ext cx="2857500" cy="972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800"/>
              <a:buFont typeface="Arial"/>
              <a:buNone/>
            </a:pPr>
            <a:r>
              <a:rPr lang="en-GB" sz="2800">
                <a:solidFill>
                  <a:schemeClr val="dk1"/>
                </a:solidFill>
                <a:latin typeface="Calibri"/>
                <a:ea typeface="Calibri"/>
                <a:cs typeface="Calibri"/>
                <a:sym typeface="Calibri"/>
              </a:rPr>
              <a:t>4, 500</a:t>
            </a:r>
            <a:endParaRPr sz="2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246" name="Google Shape;246;g23ed1a244ed_0_7"/>
          <p:cNvSpPr/>
          <p:nvPr/>
        </p:nvSpPr>
        <p:spPr>
          <a:xfrm>
            <a:off x="251884" y="3248973"/>
            <a:ext cx="2857500" cy="972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800"/>
              <a:buFont typeface="Arial"/>
              <a:buNone/>
            </a:pPr>
            <a:r>
              <a:rPr lang="en-GB" sz="2800">
                <a:solidFill>
                  <a:schemeClr val="dk1"/>
                </a:solidFill>
                <a:latin typeface="Calibri"/>
                <a:ea typeface="Calibri"/>
                <a:cs typeface="Calibri"/>
                <a:sym typeface="Calibri"/>
              </a:rPr>
              <a:t>3, 000</a:t>
            </a:r>
            <a:endParaRPr sz="2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247" name="Google Shape;247;g23ed1a244ed_0_7"/>
          <p:cNvSpPr/>
          <p:nvPr/>
        </p:nvSpPr>
        <p:spPr>
          <a:xfrm>
            <a:off x="251884" y="4403340"/>
            <a:ext cx="2857500" cy="972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800"/>
              <a:buFont typeface="Arial"/>
              <a:buNone/>
            </a:pPr>
            <a:r>
              <a:rPr lang="en-GB" sz="2800">
                <a:solidFill>
                  <a:schemeClr val="dk1"/>
                </a:solidFill>
                <a:latin typeface="Calibri"/>
                <a:ea typeface="Calibri"/>
                <a:cs typeface="Calibri"/>
                <a:sym typeface="Calibri"/>
              </a:rPr>
              <a:t>11, 000</a:t>
            </a:r>
            <a:endParaRPr sz="2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248" name="Google Shape;248;g23ed1a244ed_0_7"/>
          <p:cNvSpPr/>
          <p:nvPr/>
        </p:nvSpPr>
        <p:spPr>
          <a:xfrm>
            <a:off x="251884" y="940241"/>
            <a:ext cx="2857500" cy="972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en-GB" sz="2800">
                <a:solidFill>
                  <a:schemeClr val="dk1"/>
                </a:solidFill>
                <a:latin typeface="Calibri"/>
                <a:ea typeface="Calibri"/>
                <a:cs typeface="Calibri"/>
                <a:sym typeface="Calibri"/>
              </a:rPr>
              <a:t>0</a:t>
            </a:r>
            <a:endParaRPr sz="2800" b="0" i="0" u="none" strike="noStrike" cap="none">
              <a:solidFill>
                <a:schemeClr val="dk1"/>
              </a:solidFill>
              <a:latin typeface="Calibri"/>
              <a:ea typeface="Calibri"/>
              <a:cs typeface="Calibri"/>
              <a:sym typeface="Calibri"/>
            </a:endParaRPr>
          </a:p>
        </p:txBody>
      </p:sp>
      <p:sp>
        <p:nvSpPr>
          <p:cNvPr id="249" name="Google Shape;249;g23ed1a244ed_0_7"/>
          <p:cNvSpPr/>
          <p:nvPr/>
        </p:nvSpPr>
        <p:spPr>
          <a:xfrm>
            <a:off x="4259795" y="4403340"/>
            <a:ext cx="4068000" cy="972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a:solidFill>
                  <a:schemeClr val="dk1"/>
                </a:solidFill>
                <a:latin typeface="Calibri"/>
                <a:ea typeface="Calibri"/>
                <a:cs typeface="Calibri"/>
                <a:sym typeface="Calibri"/>
              </a:rPr>
              <a:t>Mining &amp; Quarrying</a:t>
            </a:r>
            <a:endParaRPr sz="2400" b="1" i="0" u="none" strike="noStrike" cap="none">
              <a:solidFill>
                <a:schemeClr val="dk1"/>
              </a:solidFill>
              <a:latin typeface="Calibri"/>
              <a:ea typeface="Calibri"/>
              <a:cs typeface="Calibri"/>
              <a:sym typeface="Calibri"/>
            </a:endParaRPr>
          </a:p>
        </p:txBody>
      </p:sp>
      <p:sp>
        <p:nvSpPr>
          <p:cNvPr id="250" name="Google Shape;250;g23ed1a244ed_0_7"/>
          <p:cNvSpPr/>
          <p:nvPr/>
        </p:nvSpPr>
        <p:spPr>
          <a:xfrm>
            <a:off x="4258208" y="2094607"/>
            <a:ext cx="4068000" cy="972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a:solidFill>
                  <a:schemeClr val="dk1"/>
                </a:solidFill>
                <a:latin typeface="Calibri"/>
                <a:ea typeface="Calibri"/>
                <a:cs typeface="Calibri"/>
                <a:sym typeface="Calibri"/>
              </a:rPr>
              <a:t>Construction</a:t>
            </a:r>
            <a:endParaRPr sz="2400" b="1" i="0" u="none" strike="noStrike" cap="none">
              <a:solidFill>
                <a:schemeClr val="dk1"/>
              </a:solidFill>
              <a:latin typeface="Calibri"/>
              <a:ea typeface="Calibri"/>
              <a:cs typeface="Calibri"/>
              <a:sym typeface="Calibri"/>
            </a:endParaRPr>
          </a:p>
        </p:txBody>
      </p:sp>
      <p:sp>
        <p:nvSpPr>
          <p:cNvPr id="251" name="Google Shape;251;g23ed1a244ed_0_7"/>
          <p:cNvSpPr/>
          <p:nvPr/>
        </p:nvSpPr>
        <p:spPr>
          <a:xfrm>
            <a:off x="4259795" y="940241"/>
            <a:ext cx="4068000" cy="972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a:latin typeface="Calibri"/>
                <a:ea typeface="Calibri"/>
                <a:cs typeface="Calibri"/>
                <a:sym typeface="Calibri"/>
              </a:rPr>
              <a:t>Finance</a:t>
            </a:r>
            <a:endParaRPr sz="2400" b="1" i="0" u="none" strike="noStrike" cap="none">
              <a:solidFill>
                <a:srgbClr val="000000"/>
              </a:solidFill>
              <a:latin typeface="Calibri"/>
              <a:ea typeface="Calibri"/>
              <a:cs typeface="Calibri"/>
              <a:sym typeface="Calibri"/>
            </a:endParaRPr>
          </a:p>
        </p:txBody>
      </p:sp>
      <p:sp>
        <p:nvSpPr>
          <p:cNvPr id="252" name="Google Shape;252;g23ed1a244ed_0_7"/>
          <p:cNvSpPr/>
          <p:nvPr/>
        </p:nvSpPr>
        <p:spPr>
          <a:xfrm>
            <a:off x="4259795" y="3248973"/>
            <a:ext cx="4068000" cy="972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a:solidFill>
                  <a:schemeClr val="dk1"/>
                </a:solidFill>
                <a:latin typeface="Calibri"/>
                <a:ea typeface="Calibri"/>
                <a:cs typeface="Calibri"/>
                <a:sym typeface="Calibri"/>
              </a:rPr>
              <a:t>Education</a:t>
            </a:r>
            <a:endParaRPr sz="2400" b="1" i="0" u="none" strike="noStrike" cap="none">
              <a:solidFill>
                <a:schemeClr val="dk1"/>
              </a:solidFill>
              <a:latin typeface="Calibri"/>
              <a:ea typeface="Calibri"/>
              <a:cs typeface="Calibri"/>
              <a:sym typeface="Calibri"/>
            </a:endParaRPr>
          </a:p>
        </p:txBody>
      </p:sp>
      <p:cxnSp>
        <p:nvCxnSpPr>
          <p:cNvPr id="253" name="Google Shape;253;g23ed1a244ed_0_7"/>
          <p:cNvCxnSpPr>
            <a:stCxn id="248" idx="3"/>
            <a:endCxn id="249" idx="1"/>
          </p:cNvCxnSpPr>
          <p:nvPr/>
        </p:nvCxnSpPr>
        <p:spPr>
          <a:xfrm>
            <a:off x="3109384" y="1426241"/>
            <a:ext cx="1150500" cy="3463200"/>
          </a:xfrm>
          <a:prstGeom prst="straightConnector1">
            <a:avLst/>
          </a:prstGeom>
          <a:noFill/>
          <a:ln w="82550" cap="flat" cmpd="sng">
            <a:solidFill>
              <a:srgbClr val="7030A0"/>
            </a:solidFill>
            <a:prstDash val="solid"/>
            <a:round/>
            <a:headEnd type="none" w="sm" len="sm"/>
            <a:tailEnd type="stealth" w="med" len="med"/>
          </a:ln>
        </p:spPr>
      </p:cxnSp>
      <p:cxnSp>
        <p:nvCxnSpPr>
          <p:cNvPr id="254" name="Google Shape;254;g23ed1a244ed_0_7"/>
          <p:cNvCxnSpPr>
            <a:stCxn id="247" idx="3"/>
            <a:endCxn id="252" idx="1"/>
          </p:cNvCxnSpPr>
          <p:nvPr/>
        </p:nvCxnSpPr>
        <p:spPr>
          <a:xfrm rot="10800000" flipH="1">
            <a:off x="3109384" y="3734940"/>
            <a:ext cx="1150500" cy="1154400"/>
          </a:xfrm>
          <a:prstGeom prst="straightConnector1">
            <a:avLst/>
          </a:prstGeom>
          <a:noFill/>
          <a:ln w="82550" cap="flat" cmpd="sng">
            <a:solidFill>
              <a:srgbClr val="FF0000"/>
            </a:solidFill>
            <a:prstDash val="solid"/>
            <a:round/>
            <a:headEnd type="none" w="sm" len="sm"/>
            <a:tailEnd type="stealth" w="med" len="med"/>
          </a:ln>
        </p:spPr>
      </p:cxnSp>
      <p:cxnSp>
        <p:nvCxnSpPr>
          <p:cNvPr id="255" name="Google Shape;255;g23ed1a244ed_0_7"/>
          <p:cNvCxnSpPr>
            <a:stCxn id="246" idx="3"/>
            <a:endCxn id="251" idx="1"/>
          </p:cNvCxnSpPr>
          <p:nvPr/>
        </p:nvCxnSpPr>
        <p:spPr>
          <a:xfrm rot="10800000" flipH="1">
            <a:off x="3109384" y="1426173"/>
            <a:ext cx="1150500" cy="2308800"/>
          </a:xfrm>
          <a:prstGeom prst="straightConnector1">
            <a:avLst/>
          </a:prstGeom>
          <a:noFill/>
          <a:ln w="82550" cap="flat" cmpd="sng">
            <a:solidFill>
              <a:srgbClr val="0070C0"/>
            </a:solidFill>
            <a:prstDash val="solid"/>
            <a:round/>
            <a:headEnd type="none" w="sm" len="sm"/>
            <a:tailEnd type="stealth" w="med" len="med"/>
          </a:ln>
        </p:spPr>
      </p:cxnSp>
      <p:cxnSp>
        <p:nvCxnSpPr>
          <p:cNvPr id="256" name="Google Shape;256;g23ed1a244ed_0_7"/>
          <p:cNvCxnSpPr>
            <a:stCxn id="245" idx="3"/>
            <a:endCxn id="250" idx="1"/>
          </p:cNvCxnSpPr>
          <p:nvPr/>
        </p:nvCxnSpPr>
        <p:spPr>
          <a:xfrm>
            <a:off x="3109384" y="2580607"/>
            <a:ext cx="1148700" cy="0"/>
          </a:xfrm>
          <a:prstGeom prst="straightConnector1">
            <a:avLst/>
          </a:prstGeom>
          <a:noFill/>
          <a:ln w="82550" cap="flat" cmpd="sng">
            <a:solidFill>
              <a:srgbClr val="00B050"/>
            </a:solidFill>
            <a:prstDash val="solid"/>
            <a:round/>
            <a:headEnd type="none" w="sm" len="sm"/>
            <a:tailEnd type="stealth" w="med" len="med"/>
          </a:ln>
        </p:spPr>
      </p:cxnSp>
      <p:sp>
        <p:nvSpPr>
          <p:cNvPr id="257" name="Google Shape;257;g23ed1a244ed_0_7"/>
          <p:cNvSpPr/>
          <p:nvPr/>
        </p:nvSpPr>
        <p:spPr>
          <a:xfrm>
            <a:off x="8413227" y="1138110"/>
            <a:ext cx="495300" cy="576300"/>
          </a:xfrm>
          <a:prstGeom prst="rect">
            <a:avLst/>
          </a:prstGeom>
          <a:solidFill>
            <a:srgbClr val="D2ECF5"/>
          </a:solidFill>
          <a:ln w="25400" cap="flat" cmpd="sng">
            <a:solidFill>
              <a:srgbClr val="7F07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258" name="Google Shape;258;g23ed1a244ed_0_7"/>
          <p:cNvSpPr/>
          <p:nvPr/>
        </p:nvSpPr>
        <p:spPr>
          <a:xfrm>
            <a:off x="8413227" y="2292476"/>
            <a:ext cx="495300" cy="576300"/>
          </a:xfrm>
          <a:prstGeom prst="rect">
            <a:avLst/>
          </a:prstGeom>
          <a:solidFill>
            <a:srgbClr val="D2ECF5"/>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alibri"/>
                <a:ea typeface="Calibri"/>
                <a:cs typeface="Calibri"/>
                <a:sym typeface="Calibri"/>
              </a:rPr>
              <a:t>B</a:t>
            </a:r>
            <a:endParaRPr sz="1400" b="0" i="0" u="none" strike="noStrike" cap="none">
              <a:solidFill>
                <a:srgbClr val="000000"/>
              </a:solidFill>
              <a:latin typeface="Arial"/>
              <a:ea typeface="Arial"/>
              <a:cs typeface="Arial"/>
              <a:sym typeface="Arial"/>
            </a:endParaRPr>
          </a:p>
        </p:txBody>
      </p:sp>
      <p:sp>
        <p:nvSpPr>
          <p:cNvPr id="259" name="Google Shape;259;g23ed1a244ed_0_7"/>
          <p:cNvSpPr/>
          <p:nvPr/>
        </p:nvSpPr>
        <p:spPr>
          <a:xfrm>
            <a:off x="8413227" y="3446842"/>
            <a:ext cx="495300" cy="576300"/>
          </a:xfrm>
          <a:prstGeom prst="rect">
            <a:avLst/>
          </a:prstGeom>
          <a:solidFill>
            <a:srgbClr val="D2ECF5"/>
          </a:solidFill>
          <a:ln w="25400" cap="flat" cmpd="sng">
            <a:solidFill>
              <a:srgbClr val="7F07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sp>
        <p:nvSpPr>
          <p:cNvPr id="260" name="Google Shape;260;g23ed1a244ed_0_7"/>
          <p:cNvSpPr/>
          <p:nvPr/>
        </p:nvSpPr>
        <p:spPr>
          <a:xfrm>
            <a:off x="8411640" y="4601209"/>
            <a:ext cx="496800" cy="576300"/>
          </a:xfrm>
          <a:prstGeom prst="rect">
            <a:avLst/>
          </a:prstGeom>
          <a:solidFill>
            <a:srgbClr val="D2ECF5"/>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alibri"/>
                <a:ea typeface="Calibri"/>
                <a:cs typeface="Calibri"/>
                <a:sym typeface="Calibri"/>
              </a:rPr>
              <a:t>D</a:t>
            </a:r>
            <a:endParaRPr sz="1400" b="0" i="0" u="none" strike="noStrike" cap="none">
              <a:solidFill>
                <a:srgbClr val="000000"/>
              </a:solidFill>
              <a:latin typeface="Arial"/>
              <a:ea typeface="Arial"/>
              <a:cs typeface="Arial"/>
              <a:sym typeface="Arial"/>
            </a:endParaRPr>
          </a:p>
        </p:txBody>
      </p:sp>
      <p:sp>
        <p:nvSpPr>
          <p:cNvPr id="261" name="Google Shape;261;g23ed1a244ed_0_7"/>
          <p:cNvSpPr/>
          <p:nvPr/>
        </p:nvSpPr>
        <p:spPr>
          <a:xfrm>
            <a:off x="2302936" y="188913"/>
            <a:ext cx="6679200" cy="635100"/>
          </a:xfrm>
          <a:prstGeom prst="rect">
            <a:avLst/>
          </a:prstGeom>
          <a:gradFill>
            <a:gsLst>
              <a:gs pos="0">
                <a:srgbClr val="FFBE86"/>
              </a:gs>
              <a:gs pos="35000">
                <a:srgbClr val="FFD0AA"/>
              </a:gs>
              <a:gs pos="100000">
                <a:srgbClr val="FFEBDB"/>
              </a:gs>
            </a:gsLst>
            <a:lin ang="16200038" scaled="0"/>
          </a:gradFill>
          <a:ln w="38100" cap="flat" cmpd="sng">
            <a:solidFill>
              <a:srgbClr val="7F0757"/>
            </a:solidFill>
            <a:prstDash val="solid"/>
            <a:miter lim="800000"/>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1">
                <a:latin typeface="Comic Sans MS"/>
                <a:ea typeface="Comic Sans MS"/>
                <a:cs typeface="Comic Sans MS"/>
                <a:sym typeface="Comic Sans MS"/>
              </a:rPr>
              <a:t>Wolverhampton </a:t>
            </a:r>
            <a:r>
              <a:rPr lang="en-GB" sz="2000" b="1" i="1" u="none" strike="noStrike" cap="none">
                <a:solidFill>
                  <a:srgbClr val="000000"/>
                </a:solidFill>
                <a:latin typeface="Comic Sans MS"/>
                <a:ea typeface="Comic Sans MS"/>
                <a:cs typeface="Comic Sans MS"/>
                <a:sym typeface="Comic Sans MS"/>
              </a:rPr>
              <a:t>LMI Statistics</a:t>
            </a:r>
            <a:endParaRPr sz="1400" b="0" i="0" u="none" strike="noStrike" cap="none">
              <a:solidFill>
                <a:srgbClr val="000000"/>
              </a:solidFill>
              <a:latin typeface="Arial"/>
              <a:ea typeface="Arial"/>
              <a:cs typeface="Arial"/>
              <a:sym typeface="Arial"/>
            </a:endParaRPr>
          </a:p>
        </p:txBody>
      </p:sp>
      <p:sp>
        <p:nvSpPr>
          <p:cNvPr id="262" name="Google Shape;262;g23ed1a244ed_0_7"/>
          <p:cNvSpPr/>
          <p:nvPr/>
        </p:nvSpPr>
        <p:spPr>
          <a:xfrm>
            <a:off x="251884" y="5598543"/>
            <a:ext cx="3240000" cy="995100"/>
          </a:xfrm>
          <a:prstGeom prst="roundRect">
            <a:avLst>
              <a:gd name="adj" fmla="val 16667"/>
            </a:avLst>
          </a:prstGeom>
          <a:gradFill>
            <a:gsLst>
              <a:gs pos="0">
                <a:srgbClr val="F9FBF6"/>
              </a:gs>
              <a:gs pos="74000">
                <a:srgbClr val="FFFF00"/>
              </a:gs>
              <a:gs pos="100000">
                <a:srgbClr val="FFFF00"/>
              </a:gs>
            </a:gsLst>
            <a:lin ang="5400012" scaled="0"/>
          </a:gradFill>
          <a:ln w="38100" cap="flat" cmpd="sng">
            <a:solidFill>
              <a:srgbClr val="00206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002060"/>
                </a:solidFill>
                <a:latin typeface="Calibri"/>
                <a:ea typeface="Calibri"/>
                <a:cs typeface="Calibri"/>
                <a:sym typeface="Calibri"/>
              </a:rPr>
              <a:t>Task: </a:t>
            </a:r>
            <a:r>
              <a:rPr lang="en-GB" sz="1600" b="0" i="0" u="none" strike="noStrike" cap="none">
                <a:solidFill>
                  <a:srgbClr val="000000"/>
                </a:solidFill>
                <a:latin typeface="Arial"/>
                <a:ea typeface="Arial"/>
                <a:cs typeface="Arial"/>
                <a:sym typeface="Arial"/>
              </a:rPr>
              <a:t>Match the number of people working in each sector in </a:t>
            </a:r>
            <a:r>
              <a:rPr lang="en-GB" sz="1600"/>
              <a:t>Wolverhampton</a:t>
            </a:r>
            <a:endParaRPr sz="1600" b="0" i="0" u="none" strike="noStrike" cap="none">
              <a:solidFill>
                <a:srgbClr val="000000"/>
              </a:solidFill>
              <a:latin typeface="Arial"/>
              <a:ea typeface="Arial"/>
              <a:cs typeface="Arial"/>
              <a:sym typeface="Arial"/>
            </a:endParaRPr>
          </a:p>
        </p:txBody>
      </p:sp>
      <p:sp>
        <p:nvSpPr>
          <p:cNvPr id="263" name="Google Shape;263;g23ed1a244ed_0_7"/>
          <p:cNvSpPr/>
          <p:nvPr/>
        </p:nvSpPr>
        <p:spPr>
          <a:xfrm>
            <a:off x="5676900" y="5598550"/>
            <a:ext cx="3231600" cy="995100"/>
          </a:xfrm>
          <a:prstGeom prst="roundRect">
            <a:avLst>
              <a:gd name="adj" fmla="val 16667"/>
            </a:avLst>
          </a:prstGeom>
          <a:gradFill>
            <a:gsLst>
              <a:gs pos="0">
                <a:srgbClr val="F9FBF6"/>
              </a:gs>
              <a:gs pos="74000">
                <a:srgbClr val="E5DFEC"/>
              </a:gs>
              <a:gs pos="100000">
                <a:srgbClr val="E5DFEC"/>
              </a:gs>
            </a:gsLst>
            <a:lin ang="5400012" scaled="0"/>
          </a:gradFill>
          <a:ln w="38100" cap="flat" cmpd="sng">
            <a:solidFill>
              <a:srgbClr val="FF000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a:t>What do these numbers tell you about the population of the area?</a:t>
            </a:r>
            <a:endParaRPr sz="1400" b="0" i="0" u="none" strike="noStrike" cap="none">
              <a:solidFill>
                <a:srgbClr val="000000"/>
              </a:solidFill>
              <a:latin typeface="Arial"/>
              <a:ea typeface="Arial"/>
              <a:cs typeface="Arial"/>
              <a:sym typeface="Arial"/>
            </a:endParaRPr>
          </a:p>
        </p:txBody>
      </p:sp>
      <p:pic>
        <p:nvPicPr>
          <p:cNvPr id="264" name="Google Shape;264;g23ed1a244ed_0_7" descr="Text&#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585634" y="5705475"/>
            <a:ext cx="1946944" cy="916748"/>
          </a:xfrm>
          <a:prstGeom prst="rect">
            <a:avLst/>
          </a:prstGeom>
          <a:noFill/>
          <a:ln>
            <a:noFill/>
          </a:ln>
        </p:spPr>
      </p:pic>
      <p:grpSp>
        <p:nvGrpSpPr>
          <p:cNvPr id="265" name="Google Shape;265;g23ed1a244ed_0_7"/>
          <p:cNvGrpSpPr/>
          <p:nvPr/>
        </p:nvGrpSpPr>
        <p:grpSpPr>
          <a:xfrm>
            <a:off x="-368538" y="97837"/>
            <a:ext cx="3259809" cy="817124"/>
            <a:chOff x="-149469" y="123091"/>
            <a:chExt cx="2757876" cy="691306"/>
          </a:xfrm>
        </p:grpSpPr>
        <p:pic>
          <p:nvPicPr>
            <p:cNvPr id="266" name="Google Shape;266;g23ed1a244ed_0_7" descr="Text&#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t="-10"/>
            <a:stretch/>
          </p:blipFill>
          <p:spPr>
            <a:xfrm>
              <a:off x="-149469" y="123091"/>
              <a:ext cx="2757876" cy="391260"/>
            </a:xfrm>
            <a:prstGeom prst="rect">
              <a:avLst/>
            </a:prstGeom>
            <a:noFill/>
            <a:ln>
              <a:noFill/>
            </a:ln>
          </p:spPr>
        </p:pic>
        <p:pic>
          <p:nvPicPr>
            <p:cNvPr id="267" name="Google Shape;267;g23ed1a244ed_0_7" descr="Text&#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49469" y="423137"/>
              <a:ext cx="2757876" cy="39126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500"/>
                                        <p:tgtEl>
                                          <p:spTgt spid="2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
                                        </p:tgtEl>
                                        <p:attrNameLst>
                                          <p:attrName>style.visibility</p:attrName>
                                        </p:attrNameLst>
                                      </p:cBhvr>
                                      <p:to>
                                        <p:strVal val="visible"/>
                                      </p:to>
                                    </p:set>
                                    <p:animEffect transition="in" filter="fade">
                                      <p:cBhvr>
                                        <p:cTn id="12" dur="500"/>
                                        <p:tgtEl>
                                          <p:spTgt spid="2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5"/>
                                        </p:tgtEl>
                                        <p:attrNameLst>
                                          <p:attrName>style.visibility</p:attrName>
                                        </p:attrNameLst>
                                      </p:cBhvr>
                                      <p:to>
                                        <p:strVal val="visible"/>
                                      </p:to>
                                    </p:set>
                                    <p:animEffect transition="in" filter="fade">
                                      <p:cBhvr>
                                        <p:cTn id="17" dur="500"/>
                                        <p:tgtEl>
                                          <p:spTgt spid="2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4"/>
                                        </p:tgtEl>
                                        <p:attrNameLst>
                                          <p:attrName>style.visibility</p:attrName>
                                        </p:attrNameLst>
                                      </p:cBhvr>
                                      <p:to>
                                        <p:strVal val="visible"/>
                                      </p:to>
                                    </p:set>
                                    <p:animEffect transition="in" filter="fade">
                                      <p:cBhvr>
                                        <p:cTn id="22"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 name="Picture 2">
            <a:extLst>
              <a:ext uri="{FF2B5EF4-FFF2-40B4-BE49-F238E27FC236}">
                <a16:creationId xmlns:a16="http://schemas.microsoft.com/office/drawing/2014/main" id="{02624750-C829-48A6-E4DE-C1D8FF2A04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7955" y="3709805"/>
            <a:ext cx="3924278" cy="169234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36" name="Google Shape;336;g28dc957d5c2_0_121"/>
          <p:cNvSpPr txBox="1"/>
          <p:nvPr/>
        </p:nvSpPr>
        <p:spPr>
          <a:xfrm>
            <a:off x="264675" y="920625"/>
            <a:ext cx="2520000" cy="4874400"/>
          </a:xfrm>
          <a:prstGeom prst="rect">
            <a:avLst/>
          </a:prstGeom>
          <a:solidFill>
            <a:schemeClr val="lt1"/>
          </a:solidFill>
          <a:ln w="38100" cap="flat" cmpd="sng">
            <a:solidFill>
              <a:srgbClr val="FCB0A3"/>
            </a:solidFill>
            <a:prstDash val="solid"/>
            <a:round/>
            <a:headEnd type="none" w="sm" len="sm"/>
            <a:tailEnd type="none" w="sm" len="sm"/>
          </a:ln>
        </p:spPr>
        <p:txBody>
          <a:bodyPr spcFirstLastPara="1" wrap="square" lIns="91425" tIns="45700" rIns="91425" bIns="45700" anchor="ctr" anchorCtr="0">
            <a:normAutofit/>
          </a:bodyPr>
          <a:lstStyle/>
          <a:p>
            <a:pPr marL="342900" marR="0" lvl="0" indent="-342900" algn="l" rtl="0">
              <a:lnSpc>
                <a:spcPct val="150000"/>
              </a:lnSpc>
              <a:spcBef>
                <a:spcPts val="320"/>
              </a:spcBef>
              <a:spcAft>
                <a:spcPts val="0"/>
              </a:spcAft>
              <a:buClr>
                <a:schemeClr val="dk1"/>
              </a:buClr>
              <a:buSzPts val="1600"/>
              <a:buFont typeface="Calibri"/>
              <a:buChar char="✔"/>
            </a:pPr>
            <a:r>
              <a:rPr lang="en-GB" sz="1600">
                <a:solidFill>
                  <a:schemeClr val="dk1"/>
                </a:solidFill>
                <a:latin typeface="Calibri"/>
                <a:ea typeface="Calibri"/>
                <a:cs typeface="Calibri"/>
                <a:sym typeface="Calibri"/>
              </a:rPr>
              <a:t>Fun, interactive activities</a:t>
            </a:r>
            <a:endParaRPr sz="1600">
              <a:solidFill>
                <a:schemeClr val="dk1"/>
              </a:solidFill>
              <a:latin typeface="Calibri"/>
              <a:ea typeface="Calibri"/>
              <a:cs typeface="Calibri"/>
              <a:sym typeface="Calibri"/>
            </a:endParaRPr>
          </a:p>
          <a:p>
            <a:pPr marL="342900" marR="0" lvl="0" indent="-342900" algn="l" rtl="0">
              <a:lnSpc>
                <a:spcPct val="150000"/>
              </a:lnSpc>
              <a:spcBef>
                <a:spcPts val="320"/>
              </a:spcBef>
              <a:spcAft>
                <a:spcPts val="0"/>
              </a:spcAft>
              <a:buClr>
                <a:schemeClr val="dk1"/>
              </a:buClr>
              <a:buSzPts val="1600"/>
              <a:buFont typeface="Calibri"/>
              <a:buChar char="✔"/>
            </a:pPr>
            <a:r>
              <a:rPr lang="en-GB" sz="1600">
                <a:solidFill>
                  <a:schemeClr val="dk1"/>
                </a:solidFill>
                <a:latin typeface="Calibri"/>
                <a:ea typeface="Calibri"/>
                <a:cs typeface="Calibri"/>
                <a:sym typeface="Calibri"/>
              </a:rPr>
              <a:t>Variety of individual, pair and group tasks</a:t>
            </a:r>
            <a:endParaRPr sz="1600">
              <a:solidFill>
                <a:schemeClr val="dk1"/>
              </a:solidFill>
              <a:latin typeface="Calibri"/>
              <a:ea typeface="Calibri"/>
              <a:cs typeface="Calibri"/>
              <a:sym typeface="Calibri"/>
            </a:endParaRPr>
          </a:p>
          <a:p>
            <a:pPr marL="342900" marR="0" lvl="0" indent="-342900" algn="l" rtl="0">
              <a:lnSpc>
                <a:spcPct val="150000"/>
              </a:lnSpc>
              <a:spcBef>
                <a:spcPts val="320"/>
              </a:spcBef>
              <a:spcAft>
                <a:spcPts val="0"/>
              </a:spcAft>
              <a:buClr>
                <a:schemeClr val="dk1"/>
              </a:buClr>
              <a:buSzPts val="1600"/>
              <a:buFont typeface="Calibri"/>
              <a:buChar char="✔"/>
            </a:pPr>
            <a:r>
              <a:rPr lang="en-GB" sz="1600">
                <a:solidFill>
                  <a:schemeClr val="dk1"/>
                </a:solidFill>
                <a:latin typeface="Calibri"/>
                <a:ea typeface="Calibri"/>
                <a:cs typeface="Calibri"/>
                <a:sym typeface="Calibri"/>
              </a:rPr>
              <a:t>Information on what the skill is</a:t>
            </a:r>
            <a:endParaRPr sz="1600">
              <a:solidFill>
                <a:schemeClr val="dk1"/>
              </a:solidFill>
              <a:latin typeface="Calibri"/>
              <a:ea typeface="Calibri"/>
              <a:cs typeface="Calibri"/>
              <a:sym typeface="Calibri"/>
            </a:endParaRPr>
          </a:p>
          <a:p>
            <a:pPr marL="342900" marR="0" lvl="0" indent="-342900" algn="l" rtl="0">
              <a:lnSpc>
                <a:spcPct val="150000"/>
              </a:lnSpc>
              <a:spcBef>
                <a:spcPts val="320"/>
              </a:spcBef>
              <a:spcAft>
                <a:spcPts val="0"/>
              </a:spcAft>
              <a:buClr>
                <a:schemeClr val="dk1"/>
              </a:buClr>
              <a:buSzPts val="1600"/>
              <a:buFont typeface="Calibri"/>
              <a:buChar char="✔"/>
            </a:pPr>
            <a:r>
              <a:rPr lang="en-GB" sz="1600">
                <a:solidFill>
                  <a:schemeClr val="dk1"/>
                </a:solidFill>
                <a:latin typeface="Calibri"/>
                <a:ea typeface="Calibri"/>
                <a:cs typeface="Calibri"/>
                <a:sym typeface="Calibri"/>
              </a:rPr>
              <a:t>Examples of how the skill can be built at school</a:t>
            </a:r>
            <a:endParaRPr sz="1600">
              <a:solidFill>
                <a:schemeClr val="dk1"/>
              </a:solidFill>
              <a:latin typeface="Calibri"/>
              <a:ea typeface="Calibri"/>
              <a:cs typeface="Calibri"/>
              <a:sym typeface="Calibri"/>
            </a:endParaRPr>
          </a:p>
          <a:p>
            <a:pPr marL="342900" marR="0" lvl="0" indent="-342900" algn="l" rtl="0">
              <a:lnSpc>
                <a:spcPct val="150000"/>
              </a:lnSpc>
              <a:spcBef>
                <a:spcPts val="320"/>
              </a:spcBef>
              <a:spcAft>
                <a:spcPts val="0"/>
              </a:spcAft>
              <a:buClr>
                <a:schemeClr val="dk1"/>
              </a:buClr>
              <a:buSzPts val="1600"/>
              <a:buFont typeface="Calibri"/>
              <a:buChar char="✔"/>
            </a:pPr>
            <a:r>
              <a:rPr lang="en-GB" sz="1600">
                <a:solidFill>
                  <a:schemeClr val="dk1"/>
                </a:solidFill>
                <a:latin typeface="Calibri"/>
                <a:ea typeface="Calibri"/>
                <a:cs typeface="Calibri"/>
                <a:sym typeface="Calibri"/>
              </a:rPr>
              <a:t>Links between the skill and the workplace</a:t>
            </a:r>
            <a:endParaRPr sz="1600">
              <a:solidFill>
                <a:schemeClr val="dk1"/>
              </a:solidFill>
              <a:latin typeface="Calibri"/>
              <a:ea typeface="Calibri"/>
              <a:cs typeface="Calibri"/>
              <a:sym typeface="Calibri"/>
            </a:endParaRPr>
          </a:p>
        </p:txBody>
      </p:sp>
      <p:pic>
        <p:nvPicPr>
          <p:cNvPr id="337" name="Google Shape;337;g28dc957d5c2_0_12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64677" y="5871169"/>
            <a:ext cx="2519999" cy="766773"/>
          </a:xfrm>
          <a:prstGeom prst="rect">
            <a:avLst/>
          </a:prstGeom>
          <a:noFill/>
          <a:ln>
            <a:noFill/>
          </a:ln>
        </p:spPr>
      </p:pic>
      <p:sp>
        <p:nvSpPr>
          <p:cNvPr id="338" name="Google Shape;338;g28dc957d5c2_0_121"/>
          <p:cNvSpPr/>
          <p:nvPr/>
        </p:nvSpPr>
        <p:spPr>
          <a:xfrm>
            <a:off x="2971049" y="767625"/>
            <a:ext cx="5908275" cy="2759346"/>
          </a:xfrm>
          <a:prstGeom prst="roundRect">
            <a:avLst>
              <a:gd name="adj" fmla="val 16667"/>
            </a:avLst>
          </a:prstGeom>
          <a:gradFill>
            <a:gsLst>
              <a:gs pos="0">
                <a:srgbClr val="F9FBF6"/>
              </a:gs>
              <a:gs pos="76000">
                <a:srgbClr val="FFFF00"/>
              </a:gs>
              <a:gs pos="100000">
                <a:srgbClr val="FFFF00"/>
              </a:gs>
            </a:gsLst>
            <a:lin ang="5400012" scaled="0"/>
          </a:gradFill>
          <a:ln w="38100" cap="flat" cmpd="sng">
            <a:solidFill>
              <a:schemeClr val="dk2"/>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Choosing one of the skills which is facing a skills gap, you have been asked to design a skills workshop for Year 7s. It can last from 1 lesson - a whole school day.</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7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Be sure to include activities which:</a:t>
            </a:r>
            <a:endParaRPr sz="1800">
              <a:solidFill>
                <a:schemeClr val="dk1"/>
              </a:solidFill>
              <a:latin typeface="Calibri"/>
              <a:ea typeface="Calibri"/>
              <a:cs typeface="Calibri"/>
              <a:sym typeface="Calibri"/>
            </a:endParaRPr>
          </a:p>
          <a:p>
            <a:pPr marL="457200" marR="0" lvl="0" indent="-342900" algn="l" rtl="0">
              <a:spcBef>
                <a:spcPts val="0"/>
              </a:spcBef>
              <a:spcAft>
                <a:spcPts val="0"/>
              </a:spcAft>
              <a:buClr>
                <a:schemeClr val="dk1"/>
              </a:buClr>
              <a:buSzPts val="1800"/>
              <a:buFont typeface="Calibri"/>
              <a:buChar char="●"/>
            </a:pPr>
            <a:r>
              <a:rPr lang="en-GB" sz="1800">
                <a:solidFill>
                  <a:schemeClr val="dk1"/>
                </a:solidFill>
                <a:latin typeface="Calibri"/>
                <a:ea typeface="Calibri"/>
                <a:cs typeface="Calibri"/>
                <a:sym typeface="Calibri"/>
              </a:rPr>
              <a:t>explain what the skill is</a:t>
            </a:r>
            <a:endParaRPr sz="1800">
              <a:solidFill>
                <a:schemeClr val="dk1"/>
              </a:solidFill>
              <a:latin typeface="Calibri"/>
              <a:ea typeface="Calibri"/>
              <a:cs typeface="Calibri"/>
              <a:sym typeface="Calibri"/>
            </a:endParaRPr>
          </a:p>
          <a:p>
            <a:pPr marL="457200" marR="0" lvl="0" indent="-342900" algn="l" rtl="0">
              <a:spcBef>
                <a:spcPts val="0"/>
              </a:spcBef>
              <a:spcAft>
                <a:spcPts val="0"/>
              </a:spcAft>
              <a:buClr>
                <a:schemeClr val="dk1"/>
              </a:buClr>
              <a:buSzPts val="1800"/>
              <a:buFont typeface="Calibri"/>
              <a:buChar char="●"/>
            </a:pPr>
            <a:r>
              <a:rPr lang="en-GB" sz="1800">
                <a:solidFill>
                  <a:schemeClr val="dk1"/>
                </a:solidFill>
                <a:latin typeface="Calibri"/>
                <a:ea typeface="Calibri"/>
                <a:cs typeface="Calibri"/>
                <a:sym typeface="Calibri"/>
              </a:rPr>
              <a:t>give attendees an opportunity to practice and use the skill</a:t>
            </a:r>
            <a:endParaRPr sz="1800">
              <a:solidFill>
                <a:schemeClr val="dk1"/>
              </a:solidFill>
              <a:latin typeface="Calibri"/>
              <a:ea typeface="Calibri"/>
              <a:cs typeface="Calibri"/>
              <a:sym typeface="Calibri"/>
            </a:endParaRPr>
          </a:p>
          <a:p>
            <a:pPr marL="457200" marR="0" lvl="0" indent="-342900" algn="l" rtl="0">
              <a:spcBef>
                <a:spcPts val="0"/>
              </a:spcBef>
              <a:spcAft>
                <a:spcPts val="0"/>
              </a:spcAft>
              <a:buClr>
                <a:schemeClr val="dk1"/>
              </a:buClr>
              <a:buSzPts val="1800"/>
              <a:buFont typeface="Calibri"/>
              <a:buChar char="●"/>
            </a:pPr>
            <a:r>
              <a:rPr lang="en-GB" sz="1800">
                <a:solidFill>
                  <a:schemeClr val="dk1"/>
                </a:solidFill>
                <a:latin typeface="Calibri"/>
                <a:ea typeface="Calibri"/>
                <a:cs typeface="Calibri"/>
                <a:sym typeface="Calibri"/>
              </a:rPr>
              <a:t>explain the relevance of the skill to the workplace</a:t>
            </a:r>
            <a:endParaRPr sz="1800">
              <a:solidFill>
                <a:schemeClr val="dk1"/>
              </a:solidFill>
              <a:latin typeface="Calibri"/>
              <a:ea typeface="Calibri"/>
              <a:cs typeface="Calibri"/>
              <a:sym typeface="Calibri"/>
            </a:endParaRPr>
          </a:p>
        </p:txBody>
      </p:sp>
      <p:grpSp>
        <p:nvGrpSpPr>
          <p:cNvPr id="339" name="Google Shape;339;g28dc957d5c2_0_121"/>
          <p:cNvGrpSpPr/>
          <p:nvPr/>
        </p:nvGrpSpPr>
        <p:grpSpPr>
          <a:xfrm>
            <a:off x="7092424" y="4976523"/>
            <a:ext cx="1894554" cy="1680350"/>
            <a:chOff x="7370430" y="4267767"/>
            <a:chExt cx="1501826" cy="1457751"/>
          </a:xfrm>
        </p:grpSpPr>
        <p:sp>
          <p:nvSpPr>
            <p:cNvPr id="340" name="Google Shape;340;g28dc957d5c2_0_121"/>
            <p:cNvSpPr/>
            <p:nvPr/>
          </p:nvSpPr>
          <p:spPr>
            <a:xfrm>
              <a:off x="7537896" y="5360418"/>
              <a:ext cx="1307100" cy="365100"/>
            </a:xfrm>
            <a:prstGeom prst="roundRect">
              <a:avLst>
                <a:gd name="adj" fmla="val 16667"/>
              </a:avLst>
            </a:prstGeom>
            <a:solidFill>
              <a:srgbClr val="7030A0"/>
            </a:solidFill>
            <a:ln w="38100" cap="flat" cmpd="sng">
              <a:solidFill>
                <a:schemeClr val="dk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omic Sans MS"/>
                  <a:ea typeface="Comic Sans MS"/>
                  <a:cs typeface="Comic Sans MS"/>
                  <a:sym typeface="Comic Sans MS"/>
                </a:rPr>
                <a:t>10 Minutes</a:t>
              </a:r>
              <a:endParaRPr/>
            </a:p>
          </p:txBody>
        </p:sp>
        <p:pic>
          <p:nvPicPr>
            <p:cNvPr id="341" name="Google Shape;341;g28dc957d5c2_0_121" descr="A picture containing text, device, gauge&#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370430" y="4267767"/>
              <a:ext cx="1501826" cy="1077120"/>
            </a:xfrm>
            <a:prstGeom prst="rect">
              <a:avLst/>
            </a:prstGeom>
            <a:noFill/>
            <a:ln>
              <a:noFill/>
            </a:ln>
            <a:effectLst>
              <a:outerShdw blurRad="63500" sx="102000" sy="102000" algn="ctr" rotWithShape="0">
                <a:srgbClr val="000000">
                  <a:alpha val="40000"/>
                </a:srgbClr>
              </a:outerShdw>
            </a:effectLst>
          </p:spPr>
        </p:pic>
      </p:grpSp>
      <p:pic>
        <p:nvPicPr>
          <p:cNvPr id="342" name="Google Shape;342;g28dc957d5c2_0_121" descr="Text&#10;&#10;Description automatically generated with medium confidence"/>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0" y="228343"/>
            <a:ext cx="3048980" cy="692272"/>
          </a:xfrm>
          <a:prstGeom prst="rect">
            <a:avLst/>
          </a:prstGeom>
          <a:noFill/>
          <a:ln>
            <a:noFill/>
          </a:ln>
        </p:spPr>
      </p:pic>
      <p:sp>
        <p:nvSpPr>
          <p:cNvPr id="343" name="Google Shape;343;g28dc957d5c2_0_121"/>
          <p:cNvSpPr/>
          <p:nvPr/>
        </p:nvSpPr>
        <p:spPr>
          <a:xfrm>
            <a:off x="3048000" y="5738454"/>
            <a:ext cx="3520500" cy="766800"/>
          </a:xfrm>
          <a:prstGeom prst="roundRect">
            <a:avLst>
              <a:gd name="adj" fmla="val 16667"/>
            </a:avLst>
          </a:prstGeom>
          <a:gradFill>
            <a:gsLst>
              <a:gs pos="0">
                <a:srgbClr val="F9FBF6"/>
              </a:gs>
              <a:gs pos="76000">
                <a:srgbClr val="FFFF00"/>
              </a:gs>
              <a:gs pos="100000">
                <a:srgbClr val="FFFF00"/>
              </a:gs>
            </a:gsLst>
            <a:lin ang="5400012" scaled="0"/>
          </a:gradFill>
          <a:ln w="38100" cap="flat" cmpd="sng">
            <a:solidFill>
              <a:srgbClr val="00B0F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a:solidFill>
                  <a:schemeClr val="dk1"/>
                </a:solidFill>
                <a:latin typeface="Calibri"/>
                <a:ea typeface="Calibri"/>
                <a:cs typeface="Calibri"/>
                <a:sym typeface="Calibri"/>
              </a:rPr>
              <a:t>Include a real job which would need this skill</a:t>
            </a:r>
            <a:endParaRPr/>
          </a:p>
        </p:txBody>
      </p:sp>
      <p:sp>
        <p:nvSpPr>
          <p:cNvPr id="344" name="Google Shape;344;g28dc957d5c2_0_121"/>
          <p:cNvSpPr/>
          <p:nvPr/>
        </p:nvSpPr>
        <p:spPr>
          <a:xfrm>
            <a:off x="3048982" y="5481777"/>
            <a:ext cx="1480800" cy="389400"/>
          </a:xfrm>
          <a:prstGeom prst="round2DiagRect">
            <a:avLst>
              <a:gd name="adj1" fmla="val 50000"/>
              <a:gd name="adj2" fmla="val 36088"/>
            </a:avLst>
          </a:prstGeom>
          <a:solidFill>
            <a:srgbClr val="528E90"/>
          </a:solidFill>
          <a:ln w="28575" cap="flat" cmpd="sng">
            <a:solidFill>
              <a:srgbClr val="0E25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a:solidFill>
                  <a:schemeClr val="lt1"/>
                </a:solidFill>
                <a:latin typeface="Quattrocento Sans"/>
                <a:ea typeface="Quattrocento Sans"/>
                <a:cs typeface="Quattrocento Sans"/>
                <a:sym typeface="Quattrocento Sans"/>
              </a:rPr>
              <a:t>Extension</a:t>
            </a:r>
            <a:endParaRPr sz="2000" b="1">
              <a:solidFill>
                <a:schemeClr val="lt1"/>
              </a:solidFill>
              <a:latin typeface="Quattrocento Sans"/>
              <a:ea typeface="Quattrocento Sans"/>
              <a:cs typeface="Quattrocento Sans"/>
              <a:sym typeface="Quattrocento Sans"/>
            </a:endParaRPr>
          </a:p>
        </p:txBody>
      </p:sp>
      <p:sp>
        <p:nvSpPr>
          <p:cNvPr id="345" name="Google Shape;345;g28dc957d5c2_0_121"/>
          <p:cNvSpPr/>
          <p:nvPr/>
        </p:nvSpPr>
        <p:spPr>
          <a:xfrm>
            <a:off x="3168032" y="629327"/>
            <a:ext cx="1510500" cy="387600"/>
          </a:xfrm>
          <a:prstGeom prst="round2DiagRect">
            <a:avLst>
              <a:gd name="adj1" fmla="val 50000"/>
              <a:gd name="adj2" fmla="val 36088"/>
            </a:avLst>
          </a:prstGeom>
          <a:solidFill>
            <a:srgbClr val="FFF200"/>
          </a:solidFill>
          <a:ln w="28575" cap="flat" cmpd="sng">
            <a:solidFill>
              <a:srgbClr val="0E25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a:solidFill>
                  <a:srgbClr val="528E90"/>
                </a:solidFill>
                <a:latin typeface="Quattrocento Sans"/>
                <a:ea typeface="Quattrocento Sans"/>
                <a:cs typeface="Quattrocento Sans"/>
                <a:sym typeface="Quattrocento Sans"/>
              </a:rPr>
              <a:t>Task</a:t>
            </a:r>
            <a:endParaRPr sz="2000" b="1">
              <a:solidFill>
                <a:srgbClr val="528E90"/>
              </a:solidFill>
              <a:latin typeface="Quattrocento Sans"/>
              <a:ea typeface="Quattrocento Sans"/>
              <a:cs typeface="Quattrocento Sans"/>
              <a:sym typeface="Quattrocen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B8954B-310F-BC9E-A752-0F023540EA9F}"/>
              </a:ext>
            </a:extLst>
          </p:cNvPr>
          <p:cNvSpPr txBox="1"/>
          <p:nvPr/>
        </p:nvSpPr>
        <p:spPr>
          <a:xfrm>
            <a:off x="416608" y="1502827"/>
            <a:ext cx="8569295" cy="3970318"/>
          </a:xfrm>
          <a:prstGeom prst="rect">
            <a:avLst/>
          </a:prstGeom>
          <a:noFill/>
        </p:spPr>
        <p:txBody>
          <a:bodyPr wrap="square" rtlCol="0">
            <a:spAutoFit/>
          </a:bodyPr>
          <a:lstStyle/>
          <a:p>
            <a:r>
              <a:rPr lang="en-GB" sz="1800" b="1" u="sng"/>
              <a:t>What is the Labour Market?</a:t>
            </a:r>
          </a:p>
          <a:p>
            <a:endParaRPr lang="en-GB" sz="1800"/>
          </a:p>
          <a:p>
            <a:pPr marL="257175" indent="-257175">
              <a:buFont typeface="Arial" panose="020B0604020202020204" pitchFamily="34" charset="0"/>
              <a:buChar char="•"/>
            </a:pPr>
            <a:r>
              <a:rPr lang="en-GB" sz="1800"/>
              <a:t>The Labour Market is simply the local job market! What kind of jobs are around you? What big companies are there? Are there any growing industries and are jobs well paid?</a:t>
            </a:r>
          </a:p>
          <a:p>
            <a:endParaRPr lang="en-GB" sz="1800"/>
          </a:p>
          <a:p>
            <a:r>
              <a:rPr lang="en-GB" sz="1800" b="1" u="sng"/>
              <a:t>What is Labour Market Information?</a:t>
            </a:r>
          </a:p>
          <a:p>
            <a:endParaRPr lang="en-GB" sz="1800" b="1" u="sng"/>
          </a:p>
          <a:p>
            <a:pPr marL="257175" indent="-257175">
              <a:buFont typeface="Arial" panose="020B0604020202020204" pitchFamily="34" charset="0"/>
              <a:buChar char="•"/>
            </a:pPr>
            <a:r>
              <a:rPr lang="en-GB" sz="1800"/>
              <a:t>Labour Market Information helps to break down the ‘world of work’- ranging from descriptions of different careers, their entry routes, promotional prospects, salaries paid, skills and qualifications needed, etc</a:t>
            </a:r>
          </a:p>
          <a:p>
            <a:endParaRPr lang="en-GB" sz="1800"/>
          </a:p>
          <a:p>
            <a:pPr marL="257175" indent="-257175">
              <a:buFont typeface="Arial" panose="020B0604020202020204" pitchFamily="34" charset="0"/>
              <a:buChar char="•"/>
            </a:pPr>
            <a:r>
              <a:rPr lang="en-GB" sz="1800"/>
              <a:t>Labour Market Information also covers future demand- what kinds of jobs will be in demand after leaving school and what kinds of skills will be needed. </a:t>
            </a:r>
          </a:p>
        </p:txBody>
      </p:sp>
      <p:pic>
        <p:nvPicPr>
          <p:cNvPr id="1026" name="Picture 2" descr="1,060 Labour Market Stock Illustrations, Cliparts and Royalty Free Labour  Market Vectors">
            <a:extLst>
              <a:ext uri="{FF2B5EF4-FFF2-40B4-BE49-F238E27FC236}">
                <a16:creationId xmlns:a16="http://schemas.microsoft.com/office/drawing/2014/main" id="{DE605715-9586-764F-B6F4-212A186B17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0384" y="769322"/>
            <a:ext cx="1921741" cy="1231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629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9BDF46-D350-C23E-CD40-C16EBCB1246F}"/>
              </a:ext>
            </a:extLst>
          </p:cNvPr>
          <p:cNvPicPr>
            <a:picLocks noChangeAspect="1"/>
          </p:cNvPicPr>
          <p:nvPr/>
        </p:nvPicPr>
        <p:blipFill rotWithShape="1">
          <a:blip r:embed="rId2"/>
          <a:srcRect l="48713" t="20741" r="7499" b="41010"/>
          <a:stretch/>
        </p:blipFill>
        <p:spPr>
          <a:xfrm>
            <a:off x="458309" y="1720032"/>
            <a:ext cx="7761717" cy="3813715"/>
          </a:xfrm>
          <a:prstGeom prst="rect">
            <a:avLst/>
          </a:prstGeom>
        </p:spPr>
      </p:pic>
      <p:sp>
        <p:nvSpPr>
          <p:cNvPr id="6" name="TextBox 5">
            <a:extLst>
              <a:ext uri="{FF2B5EF4-FFF2-40B4-BE49-F238E27FC236}">
                <a16:creationId xmlns:a16="http://schemas.microsoft.com/office/drawing/2014/main" id="{280D90FF-18C1-FB51-764B-F4B4D322C0FB}"/>
              </a:ext>
            </a:extLst>
          </p:cNvPr>
          <p:cNvSpPr txBox="1"/>
          <p:nvPr/>
        </p:nvSpPr>
        <p:spPr>
          <a:xfrm>
            <a:off x="1753028" y="522394"/>
            <a:ext cx="5172277" cy="1107996"/>
          </a:xfrm>
          <a:prstGeom prst="rect">
            <a:avLst/>
          </a:prstGeom>
          <a:noFill/>
        </p:spPr>
        <p:txBody>
          <a:bodyPr wrap="square" rtlCol="0">
            <a:spAutoFit/>
          </a:bodyPr>
          <a:lstStyle/>
          <a:p>
            <a:pPr algn="ctr"/>
            <a:r>
              <a:rPr lang="en-GB" sz="3300" b="1" u="sng"/>
              <a:t>LMI For The Black Country</a:t>
            </a:r>
          </a:p>
        </p:txBody>
      </p:sp>
    </p:spTree>
    <p:extLst>
      <p:ext uri="{BB962C8B-B14F-4D97-AF65-F5344CB8AC3E}">
        <p14:creationId xmlns:p14="http://schemas.microsoft.com/office/powerpoint/2010/main" val="2934670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23ed1a244ed_0_94"/>
          <p:cNvSpPr txBox="1"/>
          <p:nvPr/>
        </p:nvSpPr>
        <p:spPr>
          <a:xfrm>
            <a:off x="244412" y="179232"/>
            <a:ext cx="8671200" cy="695100"/>
          </a:xfrm>
          <a:prstGeom prst="rect">
            <a:avLst/>
          </a:prstGeom>
          <a:gradFill>
            <a:gsLst>
              <a:gs pos="0">
                <a:srgbClr val="F2F2F2"/>
              </a:gs>
              <a:gs pos="65000">
                <a:schemeClr val="lt1"/>
              </a:gs>
              <a:gs pos="100000">
                <a:srgbClr val="A5A5A5"/>
              </a:gs>
            </a:gsLst>
            <a:lin ang="5400012" scaled="0"/>
          </a:gradFill>
          <a:ln w="127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Comic Sans MS"/>
              <a:buNone/>
            </a:pPr>
            <a:r>
              <a:rPr lang="en-GB" sz="2800" b="1" i="0" u="none" strike="noStrike" cap="none">
                <a:solidFill>
                  <a:schemeClr val="dk1"/>
                </a:solidFill>
                <a:latin typeface="Comic Sans MS"/>
                <a:ea typeface="Comic Sans MS"/>
                <a:cs typeface="Comic Sans MS"/>
                <a:sym typeface="Comic Sans MS"/>
              </a:rPr>
              <a:t>Video Slide - Wolverhampton University </a:t>
            </a:r>
            <a:endParaRPr sz="1100" b="0" i="0" u="none" strike="noStrike" cap="none">
              <a:solidFill>
                <a:srgbClr val="000000"/>
              </a:solidFill>
              <a:latin typeface="Arial"/>
              <a:ea typeface="Arial"/>
              <a:cs typeface="Arial"/>
              <a:sym typeface="Arial"/>
            </a:endParaRPr>
          </a:p>
        </p:txBody>
      </p:sp>
      <p:sp>
        <p:nvSpPr>
          <p:cNvPr id="190" name="Google Shape;190;g23ed1a244ed_0_94"/>
          <p:cNvSpPr/>
          <p:nvPr/>
        </p:nvSpPr>
        <p:spPr>
          <a:xfrm>
            <a:off x="650547" y="2025748"/>
            <a:ext cx="2866800" cy="1685100"/>
          </a:xfrm>
          <a:prstGeom prst="rect">
            <a:avLst/>
          </a:prstGeom>
          <a:gradFill>
            <a:gsLst>
              <a:gs pos="0">
                <a:srgbClr val="FFBE86"/>
              </a:gs>
              <a:gs pos="35000">
                <a:srgbClr val="FFD0AA"/>
              </a:gs>
              <a:gs pos="100000">
                <a:srgbClr val="FFEBDB"/>
              </a:gs>
            </a:gsLst>
            <a:lin ang="16200038" scaled="0"/>
          </a:gradFill>
          <a:ln w="38100" cap="flat" cmpd="sng">
            <a:solidFill>
              <a:srgbClr val="7F0757"/>
            </a:solidFill>
            <a:prstDash val="solid"/>
            <a:miter lim="800000"/>
            <a:headEnd type="none" w="sm" len="sm"/>
            <a:tailEnd type="none" w="sm" len="sm"/>
          </a:ln>
          <a:effectLst>
            <a:outerShdw blurRad="40000" dist="20000" dir="5400000"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91" name="Google Shape;191;g23ed1a244ed_0_94"/>
          <p:cNvSpPr/>
          <p:nvPr/>
        </p:nvSpPr>
        <p:spPr>
          <a:xfrm>
            <a:off x="676493" y="2100434"/>
            <a:ext cx="1178700" cy="1535700"/>
          </a:xfrm>
          <a:prstGeom prst="rect">
            <a:avLst/>
          </a:prstGeom>
          <a:gradFill>
            <a:gsLst>
              <a:gs pos="0">
                <a:srgbClr val="FFBE86"/>
              </a:gs>
              <a:gs pos="35000">
                <a:srgbClr val="FFD0AA"/>
              </a:gs>
              <a:gs pos="100000">
                <a:srgbClr val="FFEBDB"/>
              </a:gs>
            </a:gsLst>
            <a:lin ang="16200038" scaled="0"/>
          </a:gradFill>
          <a:ln w="38100" cap="flat" cmpd="sng">
            <a:solidFill>
              <a:srgbClr val="7F0757"/>
            </a:solidFill>
            <a:prstDash val="solid"/>
            <a:miter lim="800000"/>
            <a:headEnd type="none" w="sm" len="sm"/>
            <a:tailEnd type="none" w="sm" len="sm"/>
          </a:ln>
          <a:effectLst>
            <a:outerShdw blurRad="40000" dist="20000" dir="5400000"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200" b="1">
                <a:solidFill>
                  <a:schemeClr val="dk1"/>
                </a:solidFill>
                <a:latin typeface="Calibri"/>
                <a:ea typeface="Calibri"/>
                <a:cs typeface="Calibri"/>
                <a:sym typeface="Calibri"/>
              </a:rPr>
              <a:t>What can I do there?</a:t>
            </a:r>
            <a:endParaRPr sz="1200" b="1" i="0" u="none" strike="noStrike" cap="none">
              <a:solidFill>
                <a:schemeClr val="dk1"/>
              </a:solidFill>
              <a:latin typeface="Calibri"/>
              <a:ea typeface="Calibri"/>
              <a:cs typeface="Calibri"/>
              <a:sym typeface="Calibri"/>
            </a:endParaRPr>
          </a:p>
        </p:txBody>
      </p:sp>
      <p:pic>
        <p:nvPicPr>
          <p:cNvPr id="192" name="Google Shape;192;g23ed1a244ed_0_94" descr="Icon&#10;&#10;Description automatically generated">
            <a:hlinkClick r:id="rId3"/>
          </p:cNvPr>
          <p:cNvPicPr preferRelativeResize="0"/>
          <p:nvPr/>
        </p:nvPicPr>
        <p:blipFill rotWithShape="1">
          <a:blip r:embed="rId4">
            <a:alphaModFix/>
          </a:blip>
          <a:srcRect/>
          <a:stretch/>
        </p:blipFill>
        <p:spPr>
          <a:xfrm>
            <a:off x="1986802" y="2009872"/>
            <a:ext cx="1534757" cy="1716846"/>
          </a:xfrm>
          <a:prstGeom prst="rect">
            <a:avLst/>
          </a:prstGeom>
          <a:noFill/>
          <a:ln>
            <a:noFill/>
          </a:ln>
        </p:spPr>
      </p:pic>
      <p:sp>
        <p:nvSpPr>
          <p:cNvPr id="193" name="Google Shape;193;g23ed1a244ed_0_94"/>
          <p:cNvSpPr/>
          <p:nvPr/>
        </p:nvSpPr>
        <p:spPr>
          <a:xfrm>
            <a:off x="646336" y="3335129"/>
            <a:ext cx="1239000" cy="368400"/>
          </a:xfrm>
          <a:prstGeom prst="roundRect">
            <a:avLst>
              <a:gd name="adj" fmla="val 16667"/>
            </a:avLst>
          </a:prstGeom>
          <a:solidFill>
            <a:srgbClr val="7030A0"/>
          </a:solidFill>
          <a:ln w="38100" cap="flat" cmpd="sng">
            <a:solidFill>
              <a:schemeClr val="dk1"/>
            </a:solidFill>
            <a:prstDash val="solid"/>
            <a:round/>
            <a:headEnd type="none" w="sm" len="sm"/>
            <a:tailEnd type="none" w="sm" len="sm"/>
          </a:ln>
          <a:effectLst>
            <a:outerShdw blurRad="40000" dist="23000" dir="5400000" rotWithShape="0">
              <a:srgbClr val="000000">
                <a:alpha val="30196"/>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Comic Sans MS"/>
                <a:ea typeface="Comic Sans MS"/>
                <a:cs typeface="Comic Sans MS"/>
                <a:sym typeface="Comic Sans MS"/>
              </a:rPr>
              <a:t>4 Minutes</a:t>
            </a:r>
            <a:endParaRPr sz="1400" b="0" i="0" u="none" strike="noStrike" cap="none">
              <a:solidFill>
                <a:srgbClr val="000000"/>
              </a:solidFill>
              <a:latin typeface="Arial"/>
              <a:ea typeface="Arial"/>
              <a:cs typeface="Arial"/>
              <a:sym typeface="Arial"/>
            </a:endParaRPr>
          </a:p>
        </p:txBody>
      </p:sp>
      <p:sp>
        <p:nvSpPr>
          <p:cNvPr id="194" name="Google Shape;194;g23ed1a244ed_0_94"/>
          <p:cNvSpPr/>
          <p:nvPr/>
        </p:nvSpPr>
        <p:spPr>
          <a:xfrm>
            <a:off x="280408" y="1500737"/>
            <a:ext cx="3765900" cy="368400"/>
          </a:xfrm>
          <a:prstGeom prst="rect">
            <a:avLst/>
          </a:prstGeom>
          <a:gradFill>
            <a:gsLst>
              <a:gs pos="0">
                <a:srgbClr val="FFBE86"/>
              </a:gs>
              <a:gs pos="35000">
                <a:srgbClr val="FFD0AA"/>
              </a:gs>
              <a:gs pos="100000">
                <a:srgbClr val="FFEBDB"/>
              </a:gs>
            </a:gsLst>
            <a:lin ang="16200038" scaled="0"/>
          </a:gradFill>
          <a:ln w="38100" cap="flat" cmpd="sng">
            <a:solidFill>
              <a:srgbClr val="7F0757"/>
            </a:solidFill>
            <a:prstDash val="solid"/>
            <a:miter lim="800000"/>
            <a:headEnd type="none" w="sm" len="sm"/>
            <a:tailEnd type="none" w="sm" len="sm"/>
          </a:ln>
          <a:effectLst>
            <a:outerShdw blurRad="40000" dist="20000" dir="5400000"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chemeClr val="dk1"/>
              </a:buClr>
              <a:buSzPts val="1100"/>
              <a:buFont typeface="Arial"/>
              <a:buNone/>
            </a:pPr>
            <a:r>
              <a:rPr lang="en-GB" sz="1600" b="1">
                <a:solidFill>
                  <a:srgbClr val="0F0F0F"/>
                </a:solidFill>
                <a:latin typeface="Roboto"/>
                <a:ea typeface="Roboto"/>
                <a:cs typeface="Roboto"/>
                <a:sym typeface="Roboto"/>
              </a:rPr>
              <a:t>Wolverhampton </a:t>
            </a:r>
            <a:r>
              <a:rPr lang="en-GB" sz="1600" b="1" i="0" u="none" strike="noStrike" cap="none">
                <a:solidFill>
                  <a:srgbClr val="0F0F0F"/>
                </a:solidFill>
                <a:latin typeface="Roboto"/>
                <a:ea typeface="Roboto"/>
                <a:cs typeface="Roboto"/>
                <a:sym typeface="Roboto"/>
              </a:rPr>
              <a:t>University</a:t>
            </a:r>
            <a:endParaRPr sz="1600" b="1" i="0" u="none" strike="noStrike" cap="none">
              <a:solidFill>
                <a:srgbClr val="0F0F0F"/>
              </a:solidFill>
              <a:latin typeface="Roboto"/>
              <a:ea typeface="Roboto"/>
              <a:cs typeface="Roboto"/>
              <a:sym typeface="Roboto"/>
            </a:endParaRPr>
          </a:p>
        </p:txBody>
      </p:sp>
      <p:sp>
        <p:nvSpPr>
          <p:cNvPr id="195" name="Google Shape;195;g23ed1a244ed_0_94"/>
          <p:cNvSpPr/>
          <p:nvPr/>
        </p:nvSpPr>
        <p:spPr>
          <a:xfrm>
            <a:off x="264541" y="4810207"/>
            <a:ext cx="8607900" cy="1791582"/>
          </a:xfrm>
          <a:prstGeom prst="roundRect">
            <a:avLst>
              <a:gd name="adj" fmla="val 14282"/>
            </a:avLst>
          </a:prstGeom>
          <a:gradFill>
            <a:gsLst>
              <a:gs pos="0">
                <a:srgbClr val="F9FBF6"/>
              </a:gs>
              <a:gs pos="74000">
                <a:srgbClr val="FFFF00"/>
              </a:gs>
              <a:gs pos="100000">
                <a:srgbClr val="FFFF00"/>
              </a:gs>
            </a:gsLst>
            <a:lin ang="5400012" scaled="0"/>
          </a:gradFill>
          <a:ln w="38100" cap="flat" cmpd="sng">
            <a:solidFill>
              <a:schemeClr val="dk1"/>
            </a:solidFill>
            <a:prstDash val="sysDot"/>
            <a:round/>
            <a:headEnd type="none" w="sm" len="sm"/>
            <a:tailEnd type="none" w="sm" len="sm"/>
          </a:ln>
        </p:spPr>
        <p:txBody>
          <a:bodyPr spcFirstLastPara="1" wrap="square" lIns="91425" tIns="45700" rIns="91425" bIns="45700" anchor="ctr" anchorCtr="0">
            <a:noAutofit/>
          </a:bodyPr>
          <a:lstStyle/>
          <a:p>
            <a:pPr marL="457200" lvl="0" indent="-342900" algn="l" rtl="0">
              <a:spcBef>
                <a:spcPts val="0"/>
              </a:spcBef>
              <a:spcAft>
                <a:spcPts val="0"/>
              </a:spcAft>
              <a:buClr>
                <a:schemeClr val="dk1"/>
              </a:buClr>
              <a:buSzPts val="1800"/>
              <a:buFont typeface="Calibri"/>
              <a:buAutoNum type="arabicParenR"/>
            </a:pPr>
            <a:r>
              <a:rPr lang="en-GB" sz="1800">
                <a:solidFill>
                  <a:schemeClr val="dk1"/>
                </a:solidFill>
                <a:latin typeface="Calibri"/>
                <a:ea typeface="Calibri"/>
                <a:cs typeface="Calibri"/>
                <a:sym typeface="Calibri"/>
              </a:rPr>
              <a:t>How diverse is Wolverhampton University? </a:t>
            </a:r>
            <a:endParaRPr sz="1800" i="1">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arenR"/>
            </a:pPr>
            <a:r>
              <a:rPr lang="en-GB" sz="1800">
                <a:solidFill>
                  <a:schemeClr val="dk1"/>
                </a:solidFill>
                <a:latin typeface="Calibri"/>
                <a:ea typeface="Calibri"/>
                <a:cs typeface="Calibri"/>
                <a:sym typeface="Calibri"/>
              </a:rPr>
              <a:t>What is your first impression of the campus and city? </a:t>
            </a:r>
            <a:endParaRPr sz="1800" i="1">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arenR"/>
            </a:pPr>
            <a:r>
              <a:rPr lang="en-GB" sz="1800">
                <a:solidFill>
                  <a:schemeClr val="dk1"/>
                </a:solidFill>
                <a:latin typeface="Calibri"/>
                <a:ea typeface="Calibri"/>
                <a:cs typeface="Calibri"/>
                <a:sym typeface="Calibri"/>
              </a:rPr>
              <a:t>What is the closest big city you can get to in 20 minutes by train? </a:t>
            </a:r>
            <a:endParaRPr sz="1800" i="1">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arenR"/>
            </a:pPr>
            <a:r>
              <a:rPr lang="en-GB" sz="1800">
                <a:solidFill>
                  <a:schemeClr val="dk1"/>
                </a:solidFill>
                <a:latin typeface="Calibri"/>
                <a:ea typeface="Calibri"/>
                <a:cs typeface="Calibri"/>
                <a:sym typeface="Calibri"/>
              </a:rPr>
              <a:t>Which cultural attractions are mentioned? </a:t>
            </a:r>
            <a:endParaRPr sz="1800" i="1">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arenR"/>
            </a:pPr>
            <a:r>
              <a:rPr lang="en-GB" sz="1800">
                <a:solidFill>
                  <a:schemeClr val="dk1"/>
                </a:solidFill>
                <a:latin typeface="Calibri"/>
                <a:ea typeface="Calibri"/>
                <a:cs typeface="Calibri"/>
                <a:sym typeface="Calibri"/>
              </a:rPr>
              <a:t>What do you think is the aim of this video? Do you think it has achieved it? If so, how? </a:t>
            </a:r>
            <a:endParaRPr sz="1600">
              <a:solidFill>
                <a:schemeClr val="dk1"/>
              </a:solidFill>
              <a:latin typeface="Calibri"/>
              <a:ea typeface="Calibri"/>
              <a:cs typeface="Calibri"/>
              <a:sym typeface="Calibri"/>
            </a:endParaRPr>
          </a:p>
        </p:txBody>
      </p:sp>
      <p:sp>
        <p:nvSpPr>
          <p:cNvPr id="196" name="Google Shape;196;g23ed1a244ed_0_94"/>
          <p:cNvSpPr/>
          <p:nvPr/>
        </p:nvSpPr>
        <p:spPr>
          <a:xfrm>
            <a:off x="264541" y="4534523"/>
            <a:ext cx="1674600" cy="370200"/>
          </a:xfrm>
          <a:prstGeom prst="round2DiagRect">
            <a:avLst>
              <a:gd name="adj1" fmla="val 50000"/>
              <a:gd name="adj2" fmla="val 36088"/>
            </a:avLst>
          </a:prstGeom>
          <a:solidFill>
            <a:srgbClr val="FFF200"/>
          </a:solidFill>
          <a:ln w="28575" cap="flat" cmpd="sng">
            <a:solidFill>
              <a:srgbClr val="0E25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528E90"/>
                </a:solidFill>
                <a:latin typeface="Quattrocento Sans"/>
                <a:ea typeface="Quattrocento Sans"/>
                <a:cs typeface="Quattrocento Sans"/>
                <a:sym typeface="Quattrocento Sans"/>
              </a:rPr>
              <a:t>Task</a:t>
            </a:r>
            <a:endParaRPr sz="2000" b="1" i="0" u="none" strike="noStrike" cap="none">
              <a:solidFill>
                <a:srgbClr val="528E90"/>
              </a:solidFill>
              <a:latin typeface="Quattrocento Sans"/>
              <a:ea typeface="Quattrocento Sans"/>
              <a:cs typeface="Quattrocento Sans"/>
              <a:sym typeface="Quattrocento Sans"/>
            </a:endParaRPr>
          </a:p>
        </p:txBody>
      </p:sp>
      <p:pic>
        <p:nvPicPr>
          <p:cNvPr id="197" name="Google Shape;197;g23ed1a244ed_0_94"/>
          <p:cNvPicPr preferRelativeResize="0"/>
          <p:nvPr/>
        </p:nvPicPr>
        <p:blipFill rotWithShape="1">
          <a:blip r:embed="rId5" cstate="screen">
            <a:alphaModFix/>
            <a:extLst>
              <a:ext uri="{28A0092B-C50C-407E-A947-70E740481C1C}">
                <a14:useLocalDpi xmlns:a14="http://schemas.microsoft.com/office/drawing/2010/main"/>
              </a:ext>
            </a:extLst>
          </a:blip>
          <a:srcRect t="-92"/>
          <a:stretch/>
        </p:blipFill>
        <p:spPr>
          <a:xfrm>
            <a:off x="4299402" y="1026732"/>
            <a:ext cx="4573039" cy="350779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23ed1a244ed_0_107"/>
          <p:cNvSpPr txBox="1"/>
          <p:nvPr/>
        </p:nvSpPr>
        <p:spPr>
          <a:xfrm>
            <a:off x="244412" y="179232"/>
            <a:ext cx="8671200" cy="695100"/>
          </a:xfrm>
          <a:prstGeom prst="rect">
            <a:avLst/>
          </a:prstGeom>
          <a:gradFill>
            <a:gsLst>
              <a:gs pos="0">
                <a:srgbClr val="F2F2F2"/>
              </a:gs>
              <a:gs pos="65000">
                <a:schemeClr val="lt1"/>
              </a:gs>
              <a:gs pos="100000">
                <a:srgbClr val="A5A5A5"/>
              </a:gs>
            </a:gsLst>
            <a:lin ang="5400012" scaled="0"/>
          </a:gradFill>
          <a:ln w="127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Comic Sans MS"/>
              <a:buNone/>
            </a:pPr>
            <a:r>
              <a:rPr lang="en-GB" sz="2800" b="1" i="0" u="none" strike="noStrike" cap="none">
                <a:solidFill>
                  <a:schemeClr val="dk1"/>
                </a:solidFill>
                <a:latin typeface="Comic Sans MS"/>
                <a:ea typeface="Comic Sans MS"/>
                <a:cs typeface="Comic Sans MS"/>
                <a:sym typeface="Comic Sans MS"/>
              </a:rPr>
              <a:t>Video Slide - Answers </a:t>
            </a:r>
            <a:endParaRPr sz="1100" b="0" i="0" u="none" strike="noStrike" cap="none">
              <a:solidFill>
                <a:srgbClr val="000000"/>
              </a:solidFill>
              <a:latin typeface="Arial"/>
              <a:ea typeface="Arial"/>
              <a:cs typeface="Arial"/>
              <a:sym typeface="Arial"/>
            </a:endParaRPr>
          </a:p>
        </p:txBody>
      </p:sp>
      <p:sp>
        <p:nvSpPr>
          <p:cNvPr id="203" name="Google Shape;203;g23ed1a244ed_0_107"/>
          <p:cNvSpPr/>
          <p:nvPr/>
        </p:nvSpPr>
        <p:spPr>
          <a:xfrm>
            <a:off x="244412" y="1147478"/>
            <a:ext cx="5370000" cy="4196417"/>
          </a:xfrm>
          <a:prstGeom prst="roundRect">
            <a:avLst>
              <a:gd name="adj" fmla="val 14282"/>
            </a:avLst>
          </a:prstGeom>
          <a:gradFill>
            <a:gsLst>
              <a:gs pos="0">
                <a:srgbClr val="F9FBF6"/>
              </a:gs>
              <a:gs pos="74000">
                <a:srgbClr val="FFFF00"/>
              </a:gs>
              <a:gs pos="100000">
                <a:srgbClr val="FFFF00"/>
              </a:gs>
            </a:gsLst>
            <a:lin ang="5400012" scaled="0"/>
          </a:gradFill>
          <a:ln w="38100" cap="flat" cmpd="sng">
            <a:solidFill>
              <a:schemeClr val="dk1"/>
            </a:solidFill>
            <a:prstDash val="sysDot"/>
            <a:round/>
            <a:headEnd type="none" w="sm" len="sm"/>
            <a:tailEnd type="none" w="sm" len="sm"/>
          </a:ln>
        </p:spPr>
        <p:txBody>
          <a:bodyPr spcFirstLastPara="1" wrap="square" lIns="91425" tIns="45700" rIns="91425" bIns="45700" anchor="ctr" anchorCtr="0">
            <a:noAutofit/>
          </a:bodyPr>
          <a:lstStyle/>
          <a:p>
            <a:pPr marL="457200" marR="0" lvl="0" indent="-342900" algn="l" rtl="0">
              <a:lnSpc>
                <a:spcPct val="100000"/>
              </a:lnSpc>
              <a:spcBef>
                <a:spcPts val="0"/>
              </a:spcBef>
              <a:spcAft>
                <a:spcPts val="0"/>
              </a:spcAft>
              <a:buClr>
                <a:schemeClr val="dk1"/>
              </a:buClr>
              <a:buSzPts val="1800"/>
              <a:buFont typeface="Calibri"/>
              <a:buAutoNum type="arabicParenR"/>
            </a:pPr>
            <a:r>
              <a:rPr lang="en-GB" sz="1800">
                <a:solidFill>
                  <a:schemeClr val="dk1"/>
                </a:solidFill>
                <a:latin typeface="Calibri"/>
                <a:ea typeface="Calibri"/>
                <a:cs typeface="Calibri"/>
                <a:sym typeface="Calibri"/>
              </a:rPr>
              <a:t>How diverse is Wolverhampton University? </a:t>
            </a:r>
            <a:r>
              <a:rPr lang="en-GB" sz="1800" b="1" i="1">
                <a:solidFill>
                  <a:schemeClr val="dk1"/>
                </a:solidFill>
                <a:latin typeface="Calibri"/>
                <a:ea typeface="Calibri"/>
                <a:cs typeface="Calibri"/>
                <a:sym typeface="Calibri"/>
              </a:rPr>
              <a:t>Students from over 130 countries attend</a:t>
            </a:r>
            <a:endParaRPr sz="1800" b="1" i="1">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AutoNum type="arabicParenR"/>
            </a:pPr>
            <a:r>
              <a:rPr lang="en-GB" sz="1800">
                <a:solidFill>
                  <a:schemeClr val="dk1"/>
                </a:solidFill>
                <a:latin typeface="Calibri"/>
                <a:ea typeface="Calibri"/>
                <a:cs typeface="Calibri"/>
                <a:sym typeface="Calibri"/>
              </a:rPr>
              <a:t>What is your first impression of the campus and city? </a:t>
            </a:r>
            <a:r>
              <a:rPr lang="en-GB" sz="1800" b="1" i="1">
                <a:solidFill>
                  <a:schemeClr val="dk1"/>
                </a:solidFill>
                <a:latin typeface="Calibri"/>
                <a:ea typeface="Calibri"/>
                <a:cs typeface="Calibri"/>
                <a:sym typeface="Calibri"/>
              </a:rPr>
              <a:t>Share your opinion with a partner</a:t>
            </a:r>
            <a:endParaRPr sz="1800" b="1" i="1">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AutoNum type="arabicParenR"/>
            </a:pPr>
            <a:r>
              <a:rPr lang="en-GB" sz="1800">
                <a:solidFill>
                  <a:schemeClr val="dk1"/>
                </a:solidFill>
                <a:latin typeface="Calibri"/>
                <a:ea typeface="Calibri"/>
                <a:cs typeface="Calibri"/>
                <a:sym typeface="Calibri"/>
              </a:rPr>
              <a:t>What is the closest big city you can get to in 20 minutes by train? </a:t>
            </a:r>
            <a:r>
              <a:rPr lang="en-GB" sz="1800" b="1" i="1">
                <a:solidFill>
                  <a:schemeClr val="dk1"/>
                </a:solidFill>
                <a:latin typeface="Calibri"/>
                <a:ea typeface="Calibri"/>
                <a:cs typeface="Calibri"/>
                <a:sym typeface="Calibri"/>
              </a:rPr>
              <a:t>Birmingham</a:t>
            </a:r>
            <a:endParaRPr sz="1800" b="1" i="1">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AutoNum type="arabicParenR"/>
            </a:pPr>
            <a:r>
              <a:rPr lang="en-GB" sz="1800">
                <a:solidFill>
                  <a:schemeClr val="dk1"/>
                </a:solidFill>
                <a:latin typeface="Calibri"/>
                <a:ea typeface="Calibri"/>
                <a:cs typeface="Calibri"/>
                <a:sym typeface="Calibri"/>
              </a:rPr>
              <a:t>Which cultural attractions are mentioned? </a:t>
            </a:r>
            <a:r>
              <a:rPr lang="en-GB" sz="1800" b="1" i="1">
                <a:solidFill>
                  <a:schemeClr val="dk1"/>
                </a:solidFill>
                <a:latin typeface="Calibri"/>
                <a:ea typeface="Calibri"/>
                <a:cs typeface="Calibri"/>
                <a:sym typeface="Calibri"/>
              </a:rPr>
              <a:t>Wolverhampton Art Gallery, Grand Theatre, The Halls</a:t>
            </a:r>
            <a:endParaRPr sz="1800" b="1" i="1">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AutoNum type="arabicParenR"/>
            </a:pPr>
            <a:r>
              <a:rPr lang="en-GB" sz="1800">
                <a:solidFill>
                  <a:schemeClr val="dk1"/>
                </a:solidFill>
                <a:latin typeface="Calibri"/>
                <a:ea typeface="Calibri"/>
                <a:cs typeface="Calibri"/>
                <a:sym typeface="Calibri"/>
              </a:rPr>
              <a:t>What do you think is the aim of this video? Do you think it has achieved it? If so, how? </a:t>
            </a:r>
            <a:r>
              <a:rPr lang="en-GB" sz="1800" b="1" i="1">
                <a:solidFill>
                  <a:schemeClr val="dk1"/>
                </a:solidFill>
                <a:latin typeface="Calibri"/>
                <a:ea typeface="Calibri"/>
                <a:cs typeface="Calibri"/>
                <a:sym typeface="Calibri"/>
              </a:rPr>
              <a:t>Share your thoughts with your table</a:t>
            </a:r>
            <a:endParaRPr sz="1800" b="1">
              <a:solidFill>
                <a:schemeClr val="dk1"/>
              </a:solidFill>
              <a:latin typeface="Calibri"/>
              <a:ea typeface="Calibri"/>
              <a:cs typeface="Calibri"/>
              <a:sym typeface="Calibri"/>
            </a:endParaRPr>
          </a:p>
        </p:txBody>
      </p:sp>
      <p:pic>
        <p:nvPicPr>
          <p:cNvPr id="204" name="Google Shape;204;g23ed1a244ed_0_107"/>
          <p:cNvPicPr preferRelativeResize="0"/>
          <p:nvPr/>
        </p:nvPicPr>
        <p:blipFill>
          <a:blip r:embed="rId3">
            <a:alphaModFix/>
          </a:blip>
          <a:stretch>
            <a:fillRect/>
          </a:stretch>
        </p:blipFill>
        <p:spPr>
          <a:xfrm>
            <a:off x="5927301" y="1026722"/>
            <a:ext cx="2988300" cy="448603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05" name="Google Shape;205;g23ed1a244ed_0_107"/>
          <p:cNvSpPr/>
          <p:nvPr/>
        </p:nvSpPr>
        <p:spPr>
          <a:xfrm>
            <a:off x="342775" y="5913848"/>
            <a:ext cx="8572826" cy="695101"/>
          </a:xfrm>
          <a:prstGeom prst="roundRect">
            <a:avLst>
              <a:gd name="adj" fmla="val 14282"/>
            </a:avLst>
          </a:prstGeom>
          <a:gradFill>
            <a:gsLst>
              <a:gs pos="0">
                <a:srgbClr val="8BEBFF"/>
              </a:gs>
              <a:gs pos="50000">
                <a:srgbClr val="B7F1FF"/>
              </a:gs>
              <a:gs pos="100000">
                <a:srgbClr val="DBF7FF"/>
              </a:gs>
            </a:gsLst>
            <a:lin ang="5400012" scaled="0"/>
          </a:gradFill>
          <a:ln w="38100" cap="flat" cmpd="sng">
            <a:solidFill>
              <a:schemeClr val="tx1"/>
            </a:solidFill>
            <a:prstDash val="sysDot"/>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Why do you think universities produce videos like this one?</a:t>
            </a:r>
            <a:endParaRPr sz="1400" b="0" i="0" u="none" strike="noStrike" cap="none">
              <a:solidFill>
                <a:srgbClr val="000000"/>
              </a:solidFill>
              <a:latin typeface="Arial"/>
              <a:ea typeface="Arial"/>
              <a:cs typeface="Arial"/>
              <a:sym typeface="Arial"/>
            </a:endParaRPr>
          </a:p>
        </p:txBody>
      </p:sp>
      <p:sp>
        <p:nvSpPr>
          <p:cNvPr id="206" name="Google Shape;206;g23ed1a244ed_0_107"/>
          <p:cNvSpPr/>
          <p:nvPr/>
        </p:nvSpPr>
        <p:spPr>
          <a:xfrm>
            <a:off x="342775" y="5712775"/>
            <a:ext cx="1480800" cy="389400"/>
          </a:xfrm>
          <a:prstGeom prst="round2DiagRect">
            <a:avLst>
              <a:gd name="adj1" fmla="val 50000"/>
              <a:gd name="adj2" fmla="val 36088"/>
            </a:avLst>
          </a:prstGeom>
          <a:solidFill>
            <a:srgbClr val="528E90"/>
          </a:solidFill>
          <a:ln w="28575" cap="flat" cmpd="sng">
            <a:solidFill>
              <a:srgbClr val="0E25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Quattrocento Sans"/>
                <a:ea typeface="Quattrocento Sans"/>
                <a:cs typeface="Quattrocento Sans"/>
                <a:sym typeface="Quattrocento Sans"/>
              </a:rPr>
              <a:t>Extension</a:t>
            </a:r>
            <a:endParaRPr sz="2000" b="1" i="0" u="none" strike="noStrike" cap="none">
              <a:solidFill>
                <a:schemeClr val="lt1"/>
              </a:solidFill>
              <a:latin typeface="Quattrocento Sans"/>
              <a:ea typeface="Quattrocento Sans"/>
              <a:cs typeface="Quattrocento Sans"/>
              <a:sym typeface="Quattrocento Sans"/>
            </a:endParaRPr>
          </a:p>
        </p:txBody>
      </p:sp>
      <p:sp>
        <p:nvSpPr>
          <p:cNvPr id="2" name="Google Shape;126;p1">
            <a:extLst>
              <a:ext uri="{FF2B5EF4-FFF2-40B4-BE49-F238E27FC236}">
                <a16:creationId xmlns:a16="http://schemas.microsoft.com/office/drawing/2014/main" id="{7E5624D6-1FB6-5539-7669-2517D9B3DB06}"/>
              </a:ext>
            </a:extLst>
          </p:cNvPr>
          <p:cNvSpPr/>
          <p:nvPr/>
        </p:nvSpPr>
        <p:spPr>
          <a:xfrm>
            <a:off x="878392" y="1444285"/>
            <a:ext cx="4524882" cy="1227663"/>
          </a:xfrm>
          <a:prstGeom prst="roundRect">
            <a:avLst>
              <a:gd name="adj" fmla="val 16667"/>
            </a:avLst>
          </a:prstGeom>
          <a:solidFill>
            <a:srgbClr val="528F91"/>
          </a:solidFill>
          <a:ln w="38100" cap="flat" cmpd="sng">
            <a:solidFill>
              <a:schemeClr val="tx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1100"/>
              <a:buNone/>
            </a:pPr>
            <a:r>
              <a:rPr lang="en-GB" sz="1800">
                <a:solidFill>
                  <a:schemeClr val="lt1"/>
                </a:solidFill>
                <a:latin typeface="Calibri"/>
                <a:ea typeface="Calibri"/>
                <a:cs typeface="Calibri"/>
                <a:sym typeface="Calibri"/>
              </a:rPr>
              <a:t>Answers</a:t>
            </a:r>
            <a:endParaRPr sz="1200">
              <a:solidFill>
                <a:schemeClr val="lt1"/>
              </a:solidFill>
              <a:latin typeface="Calibri"/>
              <a:ea typeface="Calibri"/>
              <a:cs typeface="Calibri"/>
              <a:sym typeface="Calibri"/>
            </a:endParaRPr>
          </a:p>
          <a:p>
            <a:pPr marL="0" lvl="0" indent="0" algn="ctr" rtl="0">
              <a:lnSpc>
                <a:spcPct val="115000"/>
              </a:lnSpc>
              <a:spcBef>
                <a:spcPts val="400"/>
              </a:spcBef>
              <a:spcAft>
                <a:spcPts val="400"/>
              </a:spcAft>
              <a:buSzPts val="1100"/>
              <a:buNone/>
            </a:pPr>
            <a:r>
              <a:rPr lang="en-GB" sz="1500" i="1">
                <a:solidFill>
                  <a:schemeClr val="lt1"/>
                </a:solidFill>
                <a:latin typeface="Calibri"/>
                <a:ea typeface="Calibri"/>
                <a:cs typeface="Calibri"/>
                <a:sym typeface="Calibri"/>
              </a:rPr>
              <a:t>Click to reveal</a:t>
            </a:r>
            <a:endParaRPr sz="1500" i="1">
              <a:solidFill>
                <a:schemeClr val="lt1"/>
              </a:solidFill>
              <a:latin typeface="Calibri"/>
              <a:ea typeface="Calibri"/>
              <a:cs typeface="Calibri"/>
              <a:sym typeface="Calibri"/>
            </a:endParaRPr>
          </a:p>
        </p:txBody>
      </p:sp>
      <p:sp>
        <p:nvSpPr>
          <p:cNvPr id="3" name="Google Shape;126;p1">
            <a:extLst>
              <a:ext uri="{FF2B5EF4-FFF2-40B4-BE49-F238E27FC236}">
                <a16:creationId xmlns:a16="http://schemas.microsoft.com/office/drawing/2014/main" id="{F117CC5E-2369-AD0A-B03F-17B01F35983D}"/>
              </a:ext>
            </a:extLst>
          </p:cNvPr>
          <p:cNvSpPr/>
          <p:nvPr/>
        </p:nvSpPr>
        <p:spPr>
          <a:xfrm>
            <a:off x="878392" y="2756508"/>
            <a:ext cx="4524882" cy="1227663"/>
          </a:xfrm>
          <a:prstGeom prst="roundRect">
            <a:avLst>
              <a:gd name="adj" fmla="val 16667"/>
            </a:avLst>
          </a:prstGeom>
          <a:solidFill>
            <a:srgbClr val="528F91"/>
          </a:solidFill>
          <a:ln w="38100" cap="flat" cmpd="sng">
            <a:solidFill>
              <a:schemeClr val="tx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1100"/>
              <a:buNone/>
            </a:pPr>
            <a:r>
              <a:rPr lang="en-GB" sz="1800">
                <a:solidFill>
                  <a:schemeClr val="lt1"/>
                </a:solidFill>
                <a:latin typeface="Calibri"/>
                <a:ea typeface="Calibri"/>
                <a:cs typeface="Calibri"/>
                <a:sym typeface="Calibri"/>
              </a:rPr>
              <a:t>Answers</a:t>
            </a:r>
            <a:endParaRPr sz="1200">
              <a:solidFill>
                <a:schemeClr val="lt1"/>
              </a:solidFill>
              <a:latin typeface="Calibri"/>
              <a:ea typeface="Calibri"/>
              <a:cs typeface="Calibri"/>
              <a:sym typeface="Calibri"/>
            </a:endParaRPr>
          </a:p>
          <a:p>
            <a:pPr marL="0" lvl="0" indent="0" algn="ctr" rtl="0">
              <a:lnSpc>
                <a:spcPct val="115000"/>
              </a:lnSpc>
              <a:spcBef>
                <a:spcPts val="400"/>
              </a:spcBef>
              <a:spcAft>
                <a:spcPts val="400"/>
              </a:spcAft>
              <a:buSzPts val="1100"/>
              <a:buNone/>
            </a:pPr>
            <a:r>
              <a:rPr lang="en-GB" sz="1500" i="1">
                <a:solidFill>
                  <a:schemeClr val="lt1"/>
                </a:solidFill>
                <a:latin typeface="Calibri"/>
                <a:ea typeface="Calibri"/>
                <a:cs typeface="Calibri"/>
                <a:sym typeface="Calibri"/>
              </a:rPr>
              <a:t>Click to reveal</a:t>
            </a:r>
            <a:endParaRPr sz="1500" i="1">
              <a:solidFill>
                <a:schemeClr val="lt1"/>
              </a:solidFill>
              <a:latin typeface="Calibri"/>
              <a:ea typeface="Calibri"/>
              <a:cs typeface="Calibri"/>
              <a:sym typeface="Calibri"/>
            </a:endParaRPr>
          </a:p>
        </p:txBody>
      </p:sp>
      <p:sp>
        <p:nvSpPr>
          <p:cNvPr id="4" name="Google Shape;126;p1">
            <a:extLst>
              <a:ext uri="{FF2B5EF4-FFF2-40B4-BE49-F238E27FC236}">
                <a16:creationId xmlns:a16="http://schemas.microsoft.com/office/drawing/2014/main" id="{820A33A9-BD98-BF95-2029-C60F3C82EFC7}"/>
              </a:ext>
            </a:extLst>
          </p:cNvPr>
          <p:cNvSpPr/>
          <p:nvPr/>
        </p:nvSpPr>
        <p:spPr>
          <a:xfrm>
            <a:off x="878392" y="4080544"/>
            <a:ext cx="4524882" cy="895217"/>
          </a:xfrm>
          <a:prstGeom prst="roundRect">
            <a:avLst>
              <a:gd name="adj" fmla="val 16667"/>
            </a:avLst>
          </a:prstGeom>
          <a:solidFill>
            <a:srgbClr val="528F91"/>
          </a:solidFill>
          <a:ln w="38100" cap="flat" cmpd="sng">
            <a:solidFill>
              <a:schemeClr val="tx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1100"/>
              <a:buNone/>
            </a:pPr>
            <a:r>
              <a:rPr lang="en-GB" sz="1800">
                <a:solidFill>
                  <a:schemeClr val="lt1"/>
                </a:solidFill>
                <a:latin typeface="Calibri"/>
                <a:ea typeface="Calibri"/>
                <a:cs typeface="Calibri"/>
                <a:sym typeface="Calibri"/>
              </a:rPr>
              <a:t>Answers</a:t>
            </a:r>
            <a:endParaRPr sz="1200">
              <a:solidFill>
                <a:schemeClr val="lt1"/>
              </a:solidFill>
              <a:latin typeface="Calibri"/>
              <a:ea typeface="Calibri"/>
              <a:cs typeface="Calibri"/>
              <a:sym typeface="Calibri"/>
            </a:endParaRPr>
          </a:p>
          <a:p>
            <a:pPr marL="0" lvl="0" indent="0" algn="ctr" rtl="0">
              <a:lnSpc>
                <a:spcPct val="115000"/>
              </a:lnSpc>
              <a:spcBef>
                <a:spcPts val="400"/>
              </a:spcBef>
              <a:spcAft>
                <a:spcPts val="400"/>
              </a:spcAft>
              <a:buSzPts val="1100"/>
              <a:buNone/>
            </a:pPr>
            <a:r>
              <a:rPr lang="en-GB" sz="1500" i="1">
                <a:solidFill>
                  <a:schemeClr val="lt1"/>
                </a:solidFill>
                <a:latin typeface="Calibri"/>
                <a:ea typeface="Calibri"/>
                <a:cs typeface="Calibri"/>
                <a:sym typeface="Calibri"/>
              </a:rPr>
              <a:t>Click to reveal</a:t>
            </a:r>
            <a:endParaRPr sz="1500" i="1">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9" presetClass="exit" presetSubtype="0" fill="hold" grpId="0" nodeType="clickEffect">
                                  <p:stCondLst>
                                    <p:cond delay="0"/>
                                  </p:stCondLst>
                                  <p:childTnLst>
                                    <p:animEffect transition="out" filter="dissolv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9" presetClass="exit" presetSubtype="0" fill="hold" grpId="0" nodeType="clickEffect">
                                  <p:stCondLst>
                                    <p:cond delay="0"/>
                                  </p:stCondLst>
                                  <p:childTnLst>
                                    <p:animEffect transition="out" filter="dissolv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2" grpId="0" animBg="1"/>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g23ed85787f6_0_97"/>
          <p:cNvPicPr preferRelativeResize="0"/>
          <p:nvPr/>
        </p:nvPicPr>
        <p:blipFill>
          <a:blip r:embed="rId3">
            <a:alphaModFix/>
          </a:blip>
          <a:stretch>
            <a:fillRect/>
          </a:stretch>
        </p:blipFill>
        <p:spPr>
          <a:xfrm>
            <a:off x="5237018" y="2570286"/>
            <a:ext cx="3496877" cy="290000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13" name="Google Shape;213;g23ed85787f6_0_97"/>
          <p:cNvSpPr txBox="1"/>
          <p:nvPr/>
        </p:nvSpPr>
        <p:spPr>
          <a:xfrm>
            <a:off x="236791" y="179232"/>
            <a:ext cx="8687100" cy="695100"/>
          </a:xfrm>
          <a:prstGeom prst="rect">
            <a:avLst/>
          </a:prstGeom>
          <a:gradFill>
            <a:gsLst>
              <a:gs pos="0">
                <a:srgbClr val="F2F2F2"/>
              </a:gs>
              <a:gs pos="65000">
                <a:schemeClr val="lt1"/>
              </a:gs>
              <a:gs pos="100000">
                <a:srgbClr val="A5A5A5"/>
              </a:gs>
            </a:gsLst>
            <a:lin ang="5400012" scaled="0"/>
          </a:gradFill>
          <a:ln w="127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Comic Sans MS"/>
              <a:buNone/>
            </a:pPr>
            <a:r>
              <a:rPr lang="en-GB" sz="2800" b="1">
                <a:solidFill>
                  <a:schemeClr val="dk1"/>
                </a:solidFill>
                <a:latin typeface="Comic Sans MS"/>
                <a:ea typeface="Comic Sans MS"/>
                <a:cs typeface="Comic Sans MS"/>
                <a:sym typeface="Comic Sans MS"/>
              </a:rPr>
              <a:t>Case Study 1: Marston’s</a:t>
            </a:r>
            <a:endParaRPr sz="1400" b="0" i="0" u="none" strike="noStrike" cap="none">
              <a:solidFill>
                <a:srgbClr val="000000"/>
              </a:solidFill>
              <a:latin typeface="Arial"/>
              <a:ea typeface="Arial"/>
              <a:cs typeface="Arial"/>
              <a:sym typeface="Arial"/>
            </a:endParaRPr>
          </a:p>
        </p:txBody>
      </p:sp>
      <p:sp>
        <p:nvSpPr>
          <p:cNvPr id="214" name="Google Shape;214;g23ed85787f6_0_97"/>
          <p:cNvSpPr/>
          <p:nvPr/>
        </p:nvSpPr>
        <p:spPr>
          <a:xfrm>
            <a:off x="217100" y="5621925"/>
            <a:ext cx="8706900" cy="951900"/>
          </a:xfrm>
          <a:prstGeom prst="roundRect">
            <a:avLst>
              <a:gd name="adj" fmla="val 14282"/>
            </a:avLst>
          </a:prstGeom>
          <a:gradFill>
            <a:gsLst>
              <a:gs pos="0">
                <a:srgbClr val="F9FBF6"/>
              </a:gs>
              <a:gs pos="74000">
                <a:srgbClr val="FFFF00"/>
              </a:gs>
              <a:gs pos="100000">
                <a:srgbClr val="FFFF00"/>
              </a:gs>
            </a:gsLst>
            <a:lin ang="5400012" scaled="0"/>
          </a:gradFill>
          <a:ln w="38100" cap="flat" cmpd="sng">
            <a:solidFill>
              <a:schemeClr val="tx1"/>
            </a:solidFill>
            <a:prstDash val="sysDot"/>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What are the benefits to the city of Wolverhampton of having a long-standing business based there?</a:t>
            </a:r>
            <a:endParaRPr sz="1600" b="0" i="0" u="none" strike="noStrike" cap="none">
              <a:solidFill>
                <a:schemeClr val="dk1"/>
              </a:solidFill>
              <a:latin typeface="Calibri"/>
              <a:ea typeface="Calibri"/>
              <a:cs typeface="Calibri"/>
              <a:sym typeface="Calibri"/>
            </a:endParaRPr>
          </a:p>
        </p:txBody>
      </p:sp>
      <p:sp>
        <p:nvSpPr>
          <p:cNvPr id="215" name="Google Shape;215;g23ed85787f6_0_97"/>
          <p:cNvSpPr/>
          <p:nvPr/>
        </p:nvSpPr>
        <p:spPr>
          <a:xfrm>
            <a:off x="236803" y="5318650"/>
            <a:ext cx="1510500" cy="387600"/>
          </a:xfrm>
          <a:prstGeom prst="round2DiagRect">
            <a:avLst>
              <a:gd name="adj1" fmla="val 50000"/>
              <a:gd name="adj2" fmla="val 36088"/>
            </a:avLst>
          </a:prstGeom>
          <a:solidFill>
            <a:srgbClr val="FFF200"/>
          </a:solidFill>
          <a:ln w="28575" cap="flat" cmpd="sng">
            <a:solidFill>
              <a:srgbClr val="0E25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528E90"/>
                </a:solidFill>
                <a:latin typeface="Quattrocento Sans"/>
                <a:ea typeface="Quattrocento Sans"/>
                <a:cs typeface="Quattrocento Sans"/>
                <a:sym typeface="Quattrocento Sans"/>
              </a:rPr>
              <a:t>Task</a:t>
            </a:r>
            <a:endParaRPr sz="2000" b="1" i="0" u="none" strike="noStrike" cap="none">
              <a:solidFill>
                <a:srgbClr val="528E90"/>
              </a:solidFill>
              <a:latin typeface="Quattrocento Sans"/>
              <a:ea typeface="Quattrocento Sans"/>
              <a:cs typeface="Quattrocento Sans"/>
              <a:sym typeface="Quattrocento Sans"/>
            </a:endParaRPr>
          </a:p>
        </p:txBody>
      </p:sp>
      <p:sp>
        <p:nvSpPr>
          <p:cNvPr id="216" name="Google Shape;216;g23ed85787f6_0_97"/>
          <p:cNvSpPr txBox="1"/>
          <p:nvPr/>
        </p:nvSpPr>
        <p:spPr>
          <a:xfrm>
            <a:off x="236800" y="1078525"/>
            <a:ext cx="4758600" cy="4035900"/>
          </a:xfrm>
          <a:prstGeom prst="rect">
            <a:avLst/>
          </a:prstGeom>
          <a:solidFill>
            <a:schemeClr val="bg1"/>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en-GB" sz="1500"/>
              <a:t>A company which has run pubs and brewed beer for nearly 2 centuries, Marston’s boasts a workforce of 14,000 employees with many more including partners.</a:t>
            </a:r>
            <a:endParaRPr sz="1500"/>
          </a:p>
          <a:p>
            <a:pPr marL="0" marR="0" lvl="0" indent="0" algn="just" rtl="0">
              <a:lnSpc>
                <a:spcPct val="100000"/>
              </a:lnSpc>
              <a:spcBef>
                <a:spcPts val="0"/>
              </a:spcBef>
              <a:spcAft>
                <a:spcPts val="0"/>
              </a:spcAft>
              <a:buClr>
                <a:srgbClr val="000000"/>
              </a:buClr>
              <a:buSzPts val="1400"/>
              <a:buFont typeface="Arial"/>
              <a:buNone/>
            </a:pPr>
            <a:endParaRPr sz="1500"/>
          </a:p>
          <a:p>
            <a:pPr marL="0" marR="0" lvl="0" indent="0" algn="just" rtl="0">
              <a:lnSpc>
                <a:spcPct val="100000"/>
              </a:lnSpc>
              <a:spcBef>
                <a:spcPts val="0"/>
              </a:spcBef>
              <a:spcAft>
                <a:spcPts val="0"/>
              </a:spcAft>
              <a:buClr>
                <a:srgbClr val="000000"/>
              </a:buClr>
              <a:buSzPts val="1400"/>
              <a:buFont typeface="Arial"/>
              <a:buNone/>
            </a:pPr>
            <a:r>
              <a:rPr lang="en-GB" sz="1500"/>
              <a:t>Jobs include; being a pub tenant, running a brewery, distributing the product and promoting the range of services and beverages to establishments across the UK.</a:t>
            </a:r>
            <a:endParaRPr sz="1500"/>
          </a:p>
          <a:p>
            <a:pPr marL="0" marR="0" lvl="0" indent="0" algn="just" rtl="0">
              <a:lnSpc>
                <a:spcPct val="100000"/>
              </a:lnSpc>
              <a:spcBef>
                <a:spcPts val="0"/>
              </a:spcBef>
              <a:spcAft>
                <a:spcPts val="0"/>
              </a:spcAft>
              <a:buClr>
                <a:srgbClr val="000000"/>
              </a:buClr>
              <a:buSzPts val="1400"/>
              <a:buFont typeface="Arial"/>
              <a:buNone/>
            </a:pPr>
            <a:endParaRPr sz="1500"/>
          </a:p>
          <a:p>
            <a:pPr marL="0" marR="0" lvl="0" indent="0" algn="just" rtl="0">
              <a:lnSpc>
                <a:spcPct val="100000"/>
              </a:lnSpc>
              <a:spcBef>
                <a:spcPts val="0"/>
              </a:spcBef>
              <a:spcAft>
                <a:spcPts val="0"/>
              </a:spcAft>
              <a:buClr>
                <a:srgbClr val="000000"/>
              </a:buClr>
              <a:buSzPts val="1400"/>
              <a:buFont typeface="Arial"/>
              <a:buNone/>
            </a:pPr>
            <a:r>
              <a:rPr lang="en-GB" sz="1500"/>
              <a:t>The Carlsberg Marston’s Brewing Company’s Head Office is on Brewery Road in Wolverhampton. They started in 1875, floated on the stock market in 1947 and became the world’s third largest brewer in 2005.</a:t>
            </a:r>
            <a:endParaRPr sz="1500"/>
          </a:p>
          <a:p>
            <a:pPr marL="0" marR="0" lvl="0" indent="0" algn="just" rtl="0">
              <a:lnSpc>
                <a:spcPct val="100000"/>
              </a:lnSpc>
              <a:spcBef>
                <a:spcPts val="0"/>
              </a:spcBef>
              <a:spcAft>
                <a:spcPts val="0"/>
              </a:spcAft>
              <a:buClr>
                <a:srgbClr val="000000"/>
              </a:buClr>
              <a:buSzPts val="1400"/>
              <a:buFont typeface="Arial"/>
              <a:buNone/>
            </a:pPr>
            <a:endParaRPr sz="1500"/>
          </a:p>
          <a:p>
            <a:pPr marL="0" marR="0" lvl="0" indent="0" algn="just" rtl="0">
              <a:lnSpc>
                <a:spcPct val="100000"/>
              </a:lnSpc>
              <a:spcBef>
                <a:spcPts val="0"/>
              </a:spcBef>
              <a:spcAft>
                <a:spcPts val="0"/>
              </a:spcAft>
              <a:buClr>
                <a:srgbClr val="000000"/>
              </a:buClr>
              <a:buSzPts val="1400"/>
              <a:buFont typeface="Arial"/>
              <a:buNone/>
            </a:pPr>
            <a:r>
              <a:rPr lang="en-GB" sz="1500"/>
              <a:t>New projects include fibre bottles and electric delivery vehicles as part of their sustainability promises.</a:t>
            </a:r>
            <a:endParaRPr sz="1500"/>
          </a:p>
          <a:p>
            <a:pPr marL="0" marR="0" lvl="0" indent="0" algn="just" rtl="0">
              <a:lnSpc>
                <a:spcPct val="100000"/>
              </a:lnSpc>
              <a:spcBef>
                <a:spcPts val="0"/>
              </a:spcBef>
              <a:spcAft>
                <a:spcPts val="0"/>
              </a:spcAft>
              <a:buClr>
                <a:srgbClr val="000000"/>
              </a:buClr>
              <a:buSzPts val="1400"/>
              <a:buFont typeface="Arial"/>
              <a:buNone/>
            </a:pPr>
            <a:endParaRPr sz="1500"/>
          </a:p>
          <a:p>
            <a:pPr marL="0" marR="0" lvl="0" indent="0" algn="just" rtl="0">
              <a:lnSpc>
                <a:spcPct val="100000"/>
              </a:lnSpc>
              <a:spcBef>
                <a:spcPts val="0"/>
              </a:spcBef>
              <a:spcAft>
                <a:spcPts val="0"/>
              </a:spcAft>
              <a:buClr>
                <a:srgbClr val="000000"/>
              </a:buClr>
              <a:buSzPts val="1400"/>
              <a:buFont typeface="Arial"/>
              <a:buNone/>
            </a:pPr>
            <a:endParaRPr sz="1500"/>
          </a:p>
        </p:txBody>
      </p:sp>
      <p:pic>
        <p:nvPicPr>
          <p:cNvPr id="217" name="Google Shape;217;g23ed85787f6_0_97"/>
          <p:cNvPicPr preferRelativeResize="0"/>
          <p:nvPr/>
        </p:nvPicPr>
        <p:blipFill>
          <a:blip r:embed="rId4">
            <a:alphaModFix/>
          </a:blip>
          <a:stretch>
            <a:fillRect/>
          </a:stretch>
        </p:blipFill>
        <p:spPr>
          <a:xfrm>
            <a:off x="5237018" y="970182"/>
            <a:ext cx="3496877" cy="14642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g23ed85787f6_0_17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495844" y="2018805"/>
            <a:ext cx="3411356" cy="308735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24" name="Google Shape;224;g23ed85787f6_0_171"/>
          <p:cNvSpPr txBox="1"/>
          <p:nvPr/>
        </p:nvSpPr>
        <p:spPr>
          <a:xfrm>
            <a:off x="236791" y="179232"/>
            <a:ext cx="8687100" cy="695100"/>
          </a:xfrm>
          <a:prstGeom prst="rect">
            <a:avLst/>
          </a:prstGeom>
          <a:gradFill>
            <a:gsLst>
              <a:gs pos="0">
                <a:srgbClr val="F2F2F2"/>
              </a:gs>
              <a:gs pos="65000">
                <a:schemeClr val="lt1"/>
              </a:gs>
              <a:gs pos="100000">
                <a:srgbClr val="A5A5A5"/>
              </a:gs>
            </a:gsLst>
            <a:lin ang="5400012" scaled="0"/>
          </a:gradFill>
          <a:ln w="127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Comic Sans MS"/>
              <a:buNone/>
            </a:pPr>
            <a:r>
              <a:rPr lang="en-GB" sz="2800" b="1">
                <a:solidFill>
                  <a:schemeClr val="dk1"/>
                </a:solidFill>
                <a:latin typeface="Comic Sans MS"/>
                <a:ea typeface="Comic Sans MS"/>
                <a:cs typeface="Comic Sans MS"/>
                <a:sym typeface="Comic Sans MS"/>
              </a:rPr>
              <a:t>Case Study 2: Jaguar and Land Rover</a:t>
            </a:r>
            <a:endParaRPr sz="2800" b="1" i="0" u="none" strike="noStrike" cap="none">
              <a:solidFill>
                <a:schemeClr val="dk1"/>
              </a:solidFill>
              <a:latin typeface="Comic Sans MS"/>
              <a:ea typeface="Comic Sans MS"/>
              <a:cs typeface="Comic Sans MS"/>
              <a:sym typeface="Comic Sans MS"/>
            </a:endParaRPr>
          </a:p>
        </p:txBody>
      </p:sp>
      <p:sp>
        <p:nvSpPr>
          <p:cNvPr id="225" name="Google Shape;225;g23ed85787f6_0_171"/>
          <p:cNvSpPr/>
          <p:nvPr/>
        </p:nvSpPr>
        <p:spPr>
          <a:xfrm>
            <a:off x="236800" y="5515825"/>
            <a:ext cx="4968000" cy="1112400"/>
          </a:xfrm>
          <a:prstGeom prst="roundRect">
            <a:avLst>
              <a:gd name="adj" fmla="val 14282"/>
            </a:avLst>
          </a:prstGeom>
          <a:gradFill>
            <a:gsLst>
              <a:gs pos="0">
                <a:srgbClr val="F9FBF6"/>
              </a:gs>
              <a:gs pos="74000">
                <a:srgbClr val="FFFF00"/>
              </a:gs>
              <a:gs pos="100000">
                <a:srgbClr val="FFFF00"/>
              </a:gs>
            </a:gsLst>
            <a:lin ang="5400012" scaled="0"/>
          </a:gradFill>
          <a:ln w="38100" cap="flat" cmpd="sng">
            <a:solidFill>
              <a:schemeClr val="tx1"/>
            </a:solidFill>
            <a:prstDash val="sysDot"/>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chemeClr val="dk1"/>
              </a:buClr>
              <a:buSzPts val="1600"/>
              <a:buFont typeface="Calibri"/>
              <a:buAutoNum type="arabicParenR"/>
            </a:pPr>
            <a:r>
              <a:rPr lang="en-GB" sz="1600">
                <a:solidFill>
                  <a:schemeClr val="dk1"/>
                </a:solidFill>
                <a:latin typeface="Calibri"/>
                <a:ea typeface="Calibri"/>
                <a:cs typeface="Calibri"/>
                <a:sym typeface="Calibri"/>
              </a:rPr>
              <a:t>Which other jobs can you think of which are needed to run such a large manufacturing warehouse?</a:t>
            </a:r>
            <a:endParaRPr sz="160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Calibri"/>
              <a:buAutoNum type="arabicParenR"/>
            </a:pPr>
            <a:r>
              <a:rPr lang="en-GB" sz="1600">
                <a:solidFill>
                  <a:schemeClr val="dk1"/>
                </a:solidFill>
                <a:latin typeface="Calibri"/>
                <a:ea typeface="Calibri"/>
                <a:cs typeface="Calibri"/>
                <a:sym typeface="Calibri"/>
              </a:rPr>
              <a:t>Do you agree with how the company describes itself? Why or why not?</a:t>
            </a:r>
            <a:endParaRPr sz="1600">
              <a:solidFill>
                <a:schemeClr val="dk1"/>
              </a:solidFill>
              <a:latin typeface="Calibri"/>
              <a:ea typeface="Calibri"/>
              <a:cs typeface="Calibri"/>
              <a:sym typeface="Calibri"/>
            </a:endParaRPr>
          </a:p>
        </p:txBody>
      </p:sp>
      <p:sp>
        <p:nvSpPr>
          <p:cNvPr id="226" name="Google Shape;226;g23ed85787f6_0_171"/>
          <p:cNvSpPr/>
          <p:nvPr/>
        </p:nvSpPr>
        <p:spPr>
          <a:xfrm>
            <a:off x="5495850" y="5515700"/>
            <a:ext cx="3428100" cy="1112400"/>
          </a:xfrm>
          <a:prstGeom prst="roundRect">
            <a:avLst>
              <a:gd name="adj" fmla="val 14282"/>
            </a:avLst>
          </a:prstGeom>
          <a:gradFill>
            <a:gsLst>
              <a:gs pos="0">
                <a:srgbClr val="8BEBFF"/>
              </a:gs>
              <a:gs pos="50000">
                <a:srgbClr val="B7F1FF"/>
              </a:gs>
              <a:gs pos="100000">
                <a:srgbClr val="DBF7FF"/>
              </a:gs>
            </a:gsLst>
            <a:lin ang="5400012" scaled="0"/>
          </a:gradFill>
          <a:ln w="38100" cap="flat" cmpd="sng">
            <a:solidFill>
              <a:schemeClr val="tx1"/>
            </a:solidFill>
            <a:prstDash val="sysDot"/>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In a building with solar panels, which other measures could there be on a net zero site?</a:t>
            </a:r>
            <a:endParaRPr sz="1400" b="0" i="0" u="none" strike="noStrike" cap="none">
              <a:solidFill>
                <a:srgbClr val="000000"/>
              </a:solidFill>
              <a:latin typeface="Arial"/>
              <a:ea typeface="Arial"/>
              <a:cs typeface="Arial"/>
              <a:sym typeface="Arial"/>
            </a:endParaRPr>
          </a:p>
        </p:txBody>
      </p:sp>
      <p:sp>
        <p:nvSpPr>
          <p:cNvPr id="227" name="Google Shape;227;g23ed85787f6_0_171"/>
          <p:cNvSpPr/>
          <p:nvPr/>
        </p:nvSpPr>
        <p:spPr>
          <a:xfrm>
            <a:off x="5495844" y="5242676"/>
            <a:ext cx="1480800" cy="389400"/>
          </a:xfrm>
          <a:prstGeom prst="round2DiagRect">
            <a:avLst>
              <a:gd name="adj1" fmla="val 50000"/>
              <a:gd name="adj2" fmla="val 36088"/>
            </a:avLst>
          </a:prstGeom>
          <a:solidFill>
            <a:srgbClr val="528E90"/>
          </a:solidFill>
          <a:ln w="28575" cap="flat" cmpd="sng">
            <a:solidFill>
              <a:srgbClr val="0E25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Quattrocento Sans"/>
                <a:ea typeface="Quattrocento Sans"/>
                <a:cs typeface="Quattrocento Sans"/>
                <a:sym typeface="Quattrocento Sans"/>
              </a:rPr>
              <a:t>Extension</a:t>
            </a:r>
            <a:endParaRPr sz="2000" b="1" i="0" u="none" strike="noStrike" cap="none">
              <a:solidFill>
                <a:schemeClr val="lt1"/>
              </a:solidFill>
              <a:latin typeface="Quattrocento Sans"/>
              <a:ea typeface="Quattrocento Sans"/>
              <a:cs typeface="Quattrocento Sans"/>
              <a:sym typeface="Quattrocento Sans"/>
            </a:endParaRPr>
          </a:p>
        </p:txBody>
      </p:sp>
      <p:sp>
        <p:nvSpPr>
          <p:cNvPr id="228" name="Google Shape;228;g23ed85787f6_0_171"/>
          <p:cNvSpPr txBox="1"/>
          <p:nvPr/>
        </p:nvSpPr>
        <p:spPr>
          <a:xfrm>
            <a:off x="236800" y="982725"/>
            <a:ext cx="5109600" cy="4037100"/>
          </a:xfrm>
          <a:prstGeom prst="rect">
            <a:avLst/>
          </a:prstGeom>
          <a:solidFill>
            <a:schemeClr val="bg1"/>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en-GB" sz="1600"/>
              <a:t>Jaguar Land Rover (JLR) have an engineer manufacturing plant based in Wolverhampton, as well as dealerships. 30,000 people work for the company in the UK.</a:t>
            </a:r>
            <a:endParaRPr sz="1600"/>
          </a:p>
          <a:p>
            <a:pPr marL="0" marR="0" lvl="0" indent="0" algn="just" rtl="0">
              <a:lnSpc>
                <a:spcPct val="100000"/>
              </a:lnSpc>
              <a:spcBef>
                <a:spcPts val="0"/>
              </a:spcBef>
              <a:spcAft>
                <a:spcPts val="0"/>
              </a:spcAft>
              <a:buClr>
                <a:srgbClr val="000000"/>
              </a:buClr>
              <a:buSzPts val="1600"/>
              <a:buFont typeface="Arial"/>
              <a:buNone/>
            </a:pPr>
            <a:endParaRPr sz="1600"/>
          </a:p>
          <a:p>
            <a:pPr marL="0" marR="0" lvl="0" indent="0" algn="just" rtl="0">
              <a:lnSpc>
                <a:spcPct val="100000"/>
              </a:lnSpc>
              <a:spcBef>
                <a:spcPts val="0"/>
              </a:spcBef>
              <a:spcAft>
                <a:spcPts val="0"/>
              </a:spcAft>
              <a:buClr>
                <a:srgbClr val="000000"/>
              </a:buClr>
              <a:buSzPts val="1600"/>
              <a:buFont typeface="Arial"/>
              <a:buNone/>
            </a:pPr>
            <a:r>
              <a:rPr lang="en-GB" sz="1600"/>
              <a:t>In recent news, the company have announced that the Wolverhampton site will be renamed the </a:t>
            </a:r>
            <a:r>
              <a:rPr lang="en-GB" sz="1600">
                <a:solidFill>
                  <a:srgbClr val="222222"/>
                </a:solidFill>
              </a:rPr>
              <a:t>Electric Propulsion Manufacturing Centre, as part of a £15 billion investment to become the world’s leading producer of luxury modern cars. The 120 acre site, with its roof of solar panels, will make 1200 engines a day.</a:t>
            </a:r>
            <a:endParaRPr sz="1600">
              <a:solidFill>
                <a:srgbClr val="222222"/>
              </a:solidFill>
            </a:endParaRPr>
          </a:p>
          <a:p>
            <a:pPr marL="0" marR="0" lvl="0" indent="0" algn="just" rtl="0">
              <a:lnSpc>
                <a:spcPct val="100000"/>
              </a:lnSpc>
              <a:spcBef>
                <a:spcPts val="0"/>
              </a:spcBef>
              <a:spcAft>
                <a:spcPts val="0"/>
              </a:spcAft>
              <a:buClr>
                <a:srgbClr val="000000"/>
              </a:buClr>
              <a:buSzPts val="1600"/>
              <a:buFont typeface="Arial"/>
              <a:buNone/>
            </a:pPr>
            <a:endParaRPr sz="1600">
              <a:solidFill>
                <a:srgbClr val="222222"/>
              </a:solidFill>
            </a:endParaRPr>
          </a:p>
          <a:p>
            <a:pPr marL="0" marR="0" lvl="0" indent="0" algn="just" rtl="0">
              <a:lnSpc>
                <a:spcPct val="100000"/>
              </a:lnSpc>
              <a:spcBef>
                <a:spcPts val="0"/>
              </a:spcBef>
              <a:spcAft>
                <a:spcPts val="0"/>
              </a:spcAft>
              <a:buClr>
                <a:srgbClr val="000000"/>
              </a:buClr>
              <a:buSzPts val="1600"/>
              <a:buFont typeface="Arial"/>
              <a:buNone/>
            </a:pPr>
            <a:r>
              <a:rPr lang="en-GB" sz="1600">
                <a:solidFill>
                  <a:srgbClr val="222222"/>
                </a:solidFill>
              </a:rPr>
              <a:t>Hundreds of new jobs will be created in West Midlands as part of this investment, including technicians, test engineers and plant operatives.</a:t>
            </a:r>
            <a:endParaRPr sz="1600">
              <a:solidFill>
                <a:srgbClr val="222222"/>
              </a:solidFill>
            </a:endParaRPr>
          </a:p>
          <a:p>
            <a:pPr marL="0" marR="0" lvl="0" indent="0" algn="just" rtl="0">
              <a:lnSpc>
                <a:spcPct val="100000"/>
              </a:lnSpc>
              <a:spcBef>
                <a:spcPts val="0"/>
              </a:spcBef>
              <a:spcAft>
                <a:spcPts val="0"/>
              </a:spcAft>
              <a:buClr>
                <a:srgbClr val="000000"/>
              </a:buClr>
              <a:buSzPts val="1600"/>
              <a:buFont typeface="Arial"/>
              <a:buNone/>
            </a:pPr>
            <a:endParaRPr sz="1600">
              <a:solidFill>
                <a:srgbClr val="222222"/>
              </a:solidFill>
            </a:endParaRPr>
          </a:p>
          <a:p>
            <a:pPr marL="0" marR="0" lvl="0" indent="0" algn="just" rtl="0">
              <a:lnSpc>
                <a:spcPct val="100000"/>
              </a:lnSpc>
              <a:spcBef>
                <a:spcPts val="0"/>
              </a:spcBef>
              <a:spcAft>
                <a:spcPts val="0"/>
              </a:spcAft>
              <a:buClr>
                <a:srgbClr val="000000"/>
              </a:buClr>
              <a:buSzPts val="1600"/>
              <a:buFont typeface="Arial"/>
              <a:buNone/>
            </a:pPr>
            <a:endParaRPr sz="1600">
              <a:solidFill>
                <a:srgbClr val="222222"/>
              </a:solidFill>
            </a:endParaRPr>
          </a:p>
        </p:txBody>
      </p:sp>
      <p:sp>
        <p:nvSpPr>
          <p:cNvPr id="229" name="Google Shape;229;g23ed85787f6_0_171"/>
          <p:cNvSpPr/>
          <p:nvPr/>
        </p:nvSpPr>
        <p:spPr>
          <a:xfrm>
            <a:off x="236803" y="5128225"/>
            <a:ext cx="1510500" cy="387600"/>
          </a:xfrm>
          <a:prstGeom prst="round2DiagRect">
            <a:avLst>
              <a:gd name="adj1" fmla="val 50000"/>
              <a:gd name="adj2" fmla="val 36088"/>
            </a:avLst>
          </a:prstGeom>
          <a:solidFill>
            <a:srgbClr val="FFF200"/>
          </a:solidFill>
          <a:ln w="28575" cap="flat" cmpd="sng">
            <a:solidFill>
              <a:srgbClr val="0E25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528E90"/>
                </a:solidFill>
                <a:latin typeface="Quattrocento Sans"/>
                <a:ea typeface="Quattrocento Sans"/>
                <a:cs typeface="Quattrocento Sans"/>
                <a:sym typeface="Quattrocento Sans"/>
              </a:rPr>
              <a:t>Task</a:t>
            </a:r>
            <a:endParaRPr sz="2000" b="1" i="0" u="none" strike="noStrike" cap="none">
              <a:solidFill>
                <a:srgbClr val="528E90"/>
              </a:solidFill>
              <a:latin typeface="Quattrocento Sans"/>
              <a:ea typeface="Quattrocento Sans"/>
              <a:cs typeface="Quattrocento Sans"/>
              <a:sym typeface="Quattrocento Sans"/>
            </a:endParaRPr>
          </a:p>
        </p:txBody>
      </p:sp>
      <p:pic>
        <p:nvPicPr>
          <p:cNvPr id="230" name="Google Shape;230;g23ed85787f6_0_171"/>
          <p:cNvPicPr preferRelativeResize="0"/>
          <p:nvPr/>
        </p:nvPicPr>
        <p:blipFill>
          <a:blip r:embed="rId4">
            <a:alphaModFix/>
          </a:blip>
          <a:stretch>
            <a:fillRect/>
          </a:stretch>
        </p:blipFill>
        <p:spPr>
          <a:xfrm>
            <a:off x="5673987" y="962214"/>
            <a:ext cx="3071825" cy="96870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3" name="Picture 2">
            <a:extLst>
              <a:ext uri="{FF2B5EF4-FFF2-40B4-BE49-F238E27FC236}">
                <a16:creationId xmlns:a16="http://schemas.microsoft.com/office/drawing/2014/main" id="{6D53BBC7-D60D-010E-CB38-39A9F61F27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1429" y="1033397"/>
            <a:ext cx="3301341" cy="40050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37" name="Google Shape;237;g23ed85787f6_0_181"/>
          <p:cNvSpPr txBox="1"/>
          <p:nvPr/>
        </p:nvSpPr>
        <p:spPr>
          <a:xfrm>
            <a:off x="236791" y="179232"/>
            <a:ext cx="8687100" cy="695100"/>
          </a:xfrm>
          <a:prstGeom prst="rect">
            <a:avLst/>
          </a:prstGeom>
          <a:gradFill>
            <a:gsLst>
              <a:gs pos="0">
                <a:srgbClr val="F2F2F2"/>
              </a:gs>
              <a:gs pos="65000">
                <a:schemeClr val="lt1"/>
              </a:gs>
              <a:gs pos="100000">
                <a:srgbClr val="A5A5A5"/>
              </a:gs>
            </a:gsLst>
            <a:lin ang="5400012" scaled="0"/>
          </a:gradFill>
          <a:ln w="127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Comic Sans MS"/>
              <a:buNone/>
            </a:pPr>
            <a:r>
              <a:rPr lang="en-GB" sz="2400" b="1">
                <a:solidFill>
                  <a:schemeClr val="dk1"/>
                </a:solidFill>
                <a:latin typeface="Comic Sans MS"/>
                <a:ea typeface="Comic Sans MS"/>
                <a:cs typeface="Comic Sans MS"/>
                <a:sym typeface="Comic Sans MS"/>
              </a:rPr>
              <a:t>Case Study 3: </a:t>
            </a:r>
            <a:r>
              <a:rPr lang="en-GB" sz="2700" b="1">
                <a:solidFill>
                  <a:schemeClr val="dk1"/>
                </a:solidFill>
                <a:latin typeface="Comic Sans MS"/>
                <a:ea typeface="Comic Sans MS"/>
                <a:cs typeface="Comic Sans MS"/>
                <a:sym typeface="Comic Sans MS"/>
              </a:rPr>
              <a:t>Wolverhampton Racecourse</a:t>
            </a:r>
            <a:endParaRPr sz="2700" b="1" i="0" u="none" strike="noStrike" cap="none">
              <a:solidFill>
                <a:schemeClr val="dk1"/>
              </a:solidFill>
              <a:latin typeface="Comic Sans MS"/>
              <a:ea typeface="Comic Sans MS"/>
              <a:cs typeface="Comic Sans MS"/>
              <a:sym typeface="Comic Sans MS"/>
            </a:endParaRPr>
          </a:p>
        </p:txBody>
      </p:sp>
      <p:sp>
        <p:nvSpPr>
          <p:cNvPr id="238" name="Google Shape;238;g23ed85787f6_0_181"/>
          <p:cNvSpPr/>
          <p:nvPr/>
        </p:nvSpPr>
        <p:spPr>
          <a:xfrm>
            <a:off x="236800" y="5197475"/>
            <a:ext cx="3810600" cy="1453500"/>
          </a:xfrm>
          <a:prstGeom prst="roundRect">
            <a:avLst>
              <a:gd name="adj" fmla="val 14282"/>
            </a:avLst>
          </a:prstGeom>
          <a:gradFill>
            <a:gsLst>
              <a:gs pos="0">
                <a:srgbClr val="F9FBF6"/>
              </a:gs>
              <a:gs pos="74000">
                <a:srgbClr val="FFFF00"/>
              </a:gs>
              <a:gs pos="100000">
                <a:srgbClr val="FFFF00"/>
              </a:gs>
            </a:gsLst>
            <a:lin ang="5400012" scaled="0"/>
          </a:gradFill>
          <a:ln w="38100" cap="flat" cmpd="sng">
            <a:solidFill>
              <a:schemeClr val="tx1"/>
            </a:solidFill>
            <a:prstDash val="sysDot"/>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What is most appealing about this company for:</a:t>
            </a:r>
            <a:endParaRPr sz="1600">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GB" sz="1600">
                <a:solidFill>
                  <a:schemeClr val="dk1"/>
                </a:solidFill>
                <a:latin typeface="Calibri"/>
                <a:ea typeface="Calibri"/>
                <a:cs typeface="Calibri"/>
                <a:sym typeface="Calibri"/>
              </a:rPr>
              <a:t>Prospective employees?</a:t>
            </a:r>
            <a:endParaRPr sz="1600">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GB" sz="1600">
                <a:solidFill>
                  <a:schemeClr val="dk1"/>
                </a:solidFill>
                <a:latin typeface="Calibri"/>
                <a:ea typeface="Calibri"/>
                <a:cs typeface="Calibri"/>
                <a:sym typeface="Calibri"/>
              </a:rPr>
              <a:t>Tourists?</a:t>
            </a:r>
            <a:endParaRPr sz="1600">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GB" sz="1600">
                <a:solidFill>
                  <a:schemeClr val="dk1"/>
                </a:solidFill>
                <a:latin typeface="Calibri"/>
                <a:ea typeface="Calibri"/>
                <a:cs typeface="Calibri"/>
                <a:sym typeface="Calibri"/>
              </a:rPr>
              <a:t>Investors?</a:t>
            </a:r>
            <a:endParaRPr sz="1600">
              <a:solidFill>
                <a:schemeClr val="dk1"/>
              </a:solidFill>
              <a:latin typeface="Calibri"/>
              <a:ea typeface="Calibri"/>
              <a:cs typeface="Calibri"/>
              <a:sym typeface="Calibri"/>
            </a:endParaRPr>
          </a:p>
        </p:txBody>
      </p:sp>
      <p:sp>
        <p:nvSpPr>
          <p:cNvPr id="239" name="Google Shape;239;g23ed85787f6_0_181"/>
          <p:cNvSpPr/>
          <p:nvPr/>
        </p:nvSpPr>
        <p:spPr>
          <a:xfrm>
            <a:off x="228453" y="4809875"/>
            <a:ext cx="1510500" cy="387600"/>
          </a:xfrm>
          <a:prstGeom prst="round2DiagRect">
            <a:avLst>
              <a:gd name="adj1" fmla="val 50000"/>
              <a:gd name="adj2" fmla="val 36088"/>
            </a:avLst>
          </a:prstGeom>
          <a:solidFill>
            <a:srgbClr val="FFF200"/>
          </a:solidFill>
          <a:ln w="28575" cap="flat" cmpd="sng">
            <a:solidFill>
              <a:srgbClr val="0E25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528E90"/>
                </a:solidFill>
                <a:latin typeface="Quattrocento Sans"/>
                <a:ea typeface="Quattrocento Sans"/>
                <a:cs typeface="Quattrocento Sans"/>
                <a:sym typeface="Quattrocento Sans"/>
              </a:rPr>
              <a:t>Task</a:t>
            </a:r>
            <a:endParaRPr sz="2000" b="1" i="0" u="none" strike="noStrike" cap="none">
              <a:solidFill>
                <a:srgbClr val="528E90"/>
              </a:solidFill>
              <a:latin typeface="Quattrocento Sans"/>
              <a:ea typeface="Quattrocento Sans"/>
              <a:cs typeface="Quattrocento Sans"/>
              <a:sym typeface="Quattrocento Sans"/>
            </a:endParaRPr>
          </a:p>
        </p:txBody>
      </p:sp>
      <p:sp>
        <p:nvSpPr>
          <p:cNvPr id="240" name="Google Shape;240;g23ed85787f6_0_181"/>
          <p:cNvSpPr txBox="1"/>
          <p:nvPr/>
        </p:nvSpPr>
        <p:spPr>
          <a:xfrm>
            <a:off x="4158112" y="1033397"/>
            <a:ext cx="4723800" cy="5427300"/>
          </a:xfrm>
          <a:prstGeom prst="rect">
            <a:avLst/>
          </a:prstGeom>
          <a:solidFill>
            <a:schemeClr val="bg1"/>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en-GB">
                <a:solidFill>
                  <a:schemeClr val="dk1"/>
                </a:solidFill>
              </a:rPr>
              <a:t>Wolverhampton Races is one of Britain’s busiest racecourses, hosting 80 horse racing fixtures across the year, as well as several music events and offers venue hire. Recent events include; local business awards, rugby matches and a family drone light show.</a:t>
            </a:r>
            <a:endParaRPr>
              <a:solidFill>
                <a:schemeClr val="dk1"/>
              </a:solidFill>
            </a:endParaRPr>
          </a:p>
          <a:p>
            <a:pPr marL="0" marR="0" lvl="0" indent="0" algn="just" rtl="0">
              <a:lnSpc>
                <a:spcPct val="100000"/>
              </a:lnSpc>
              <a:spcBef>
                <a:spcPts val="0"/>
              </a:spcBef>
              <a:spcAft>
                <a:spcPts val="0"/>
              </a:spcAft>
              <a:buClr>
                <a:srgbClr val="000000"/>
              </a:buClr>
              <a:buSzPts val="1400"/>
              <a:buFont typeface="Arial"/>
              <a:buNone/>
            </a:pPr>
            <a:endParaRPr>
              <a:solidFill>
                <a:schemeClr val="dk1"/>
              </a:solidFill>
            </a:endParaRPr>
          </a:p>
          <a:p>
            <a:pPr marL="0" marR="0" lvl="0" indent="0" algn="just" rtl="0">
              <a:lnSpc>
                <a:spcPct val="100000"/>
              </a:lnSpc>
              <a:spcBef>
                <a:spcPts val="0"/>
              </a:spcBef>
              <a:spcAft>
                <a:spcPts val="0"/>
              </a:spcAft>
              <a:buClr>
                <a:srgbClr val="000000"/>
              </a:buClr>
              <a:buSzPts val="1400"/>
              <a:buFont typeface="Arial"/>
              <a:buNone/>
            </a:pPr>
            <a:r>
              <a:rPr lang="en-GB">
                <a:solidFill>
                  <a:schemeClr val="dk1"/>
                </a:solidFill>
              </a:rPr>
              <a:t>Located close to Wolverhampton City Centre and 15 miles away from Birmingham, the racecourse has its own Holiday Inn Hotel, parking for around 2000 vehicles and a helipad. </a:t>
            </a:r>
            <a:endParaRPr>
              <a:solidFill>
                <a:schemeClr val="dk1"/>
              </a:solidFill>
            </a:endParaRPr>
          </a:p>
          <a:p>
            <a:pPr marL="0" marR="0" lvl="0" indent="0" algn="just" rtl="0">
              <a:lnSpc>
                <a:spcPct val="100000"/>
              </a:lnSpc>
              <a:spcBef>
                <a:spcPts val="0"/>
              </a:spcBef>
              <a:spcAft>
                <a:spcPts val="0"/>
              </a:spcAft>
              <a:buClr>
                <a:srgbClr val="000000"/>
              </a:buClr>
              <a:buSzPts val="1400"/>
              <a:buFont typeface="Arial"/>
              <a:buNone/>
            </a:pPr>
            <a:endParaRPr>
              <a:solidFill>
                <a:schemeClr val="dk1"/>
              </a:solidFill>
            </a:endParaRPr>
          </a:p>
          <a:p>
            <a:pPr marL="0" marR="0" lvl="0" indent="0" algn="just" rtl="0">
              <a:lnSpc>
                <a:spcPct val="100000"/>
              </a:lnSpc>
              <a:spcBef>
                <a:spcPts val="0"/>
              </a:spcBef>
              <a:spcAft>
                <a:spcPts val="0"/>
              </a:spcAft>
              <a:buClr>
                <a:srgbClr val="000000"/>
              </a:buClr>
              <a:buSzPts val="1400"/>
              <a:buFont typeface="Arial"/>
              <a:buNone/>
            </a:pPr>
            <a:r>
              <a:rPr lang="en-GB">
                <a:solidFill>
                  <a:schemeClr val="dk1"/>
                </a:solidFill>
              </a:rPr>
              <a:t>With lots of training available, the company like to see people progress, offering financial support towards accredited qualifications and paid time off to take exams. HR and Accountancy are two main area where people can train and gain new skills and qualifications. </a:t>
            </a:r>
            <a:endParaRPr>
              <a:solidFill>
                <a:schemeClr val="dk1"/>
              </a:solidFill>
            </a:endParaRPr>
          </a:p>
          <a:p>
            <a:pPr marL="0" marR="0" lvl="0" indent="0" algn="just" rtl="0">
              <a:lnSpc>
                <a:spcPct val="100000"/>
              </a:lnSpc>
              <a:spcBef>
                <a:spcPts val="0"/>
              </a:spcBef>
              <a:spcAft>
                <a:spcPts val="0"/>
              </a:spcAft>
              <a:buClr>
                <a:srgbClr val="000000"/>
              </a:buClr>
              <a:buSzPts val="1400"/>
              <a:buFont typeface="Arial"/>
              <a:buNone/>
            </a:pPr>
            <a:endParaRPr>
              <a:solidFill>
                <a:schemeClr val="dk1"/>
              </a:solidFill>
            </a:endParaRPr>
          </a:p>
          <a:p>
            <a:pPr marL="0" marR="0" lvl="0" indent="0" algn="just" rtl="0">
              <a:lnSpc>
                <a:spcPct val="100000"/>
              </a:lnSpc>
              <a:spcBef>
                <a:spcPts val="0"/>
              </a:spcBef>
              <a:spcAft>
                <a:spcPts val="0"/>
              </a:spcAft>
              <a:buClr>
                <a:srgbClr val="000000"/>
              </a:buClr>
              <a:buSzPts val="1400"/>
              <a:buFont typeface="Arial"/>
              <a:buNone/>
            </a:pPr>
            <a:r>
              <a:rPr lang="en-GB">
                <a:solidFill>
                  <a:schemeClr val="dk1"/>
                </a:solidFill>
              </a:rPr>
              <a:t>Some of the roles in a racecourse include: Heads Groundsman, Casual Hospitality Staff, Bar People, Chef, Night Supervisor, Sales, Security and Project Managers.</a:t>
            </a:r>
            <a:endParaRPr>
              <a:solidFill>
                <a:schemeClr val="dk1"/>
              </a:solidFill>
            </a:endParaRPr>
          </a:p>
          <a:p>
            <a:pPr marL="0" marR="0" lvl="0" indent="0" algn="just" rtl="0">
              <a:lnSpc>
                <a:spcPct val="100000"/>
              </a:lnSpc>
              <a:spcBef>
                <a:spcPts val="0"/>
              </a:spcBef>
              <a:spcAft>
                <a:spcPts val="0"/>
              </a:spcAft>
              <a:buClr>
                <a:srgbClr val="000000"/>
              </a:buClr>
              <a:buSzPts val="1400"/>
              <a:buFont typeface="Arial"/>
              <a:buNone/>
            </a:pPr>
            <a:endParaRPr>
              <a:solidFill>
                <a:schemeClr val="dk1"/>
              </a:solidFill>
            </a:endParaRPr>
          </a:p>
          <a:p>
            <a:pPr marL="0" marR="0" lvl="0" indent="0" algn="just" rtl="0">
              <a:lnSpc>
                <a:spcPct val="100000"/>
              </a:lnSpc>
              <a:spcBef>
                <a:spcPts val="0"/>
              </a:spcBef>
              <a:spcAft>
                <a:spcPts val="0"/>
              </a:spcAft>
              <a:buClr>
                <a:srgbClr val="000000"/>
              </a:buClr>
              <a:buSzPts val="1400"/>
              <a:buFont typeface="Arial"/>
              <a:buNone/>
            </a:pPr>
            <a:r>
              <a:rPr lang="en-GB">
                <a:solidFill>
                  <a:schemeClr val="dk1"/>
                </a:solidFill>
              </a:rPr>
              <a:t>The racecourse is owned by a national group called Arena Racing Company (ARC) which has horse racing venues across the country.</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5c9af88942_0_98"/>
          <p:cNvSpPr/>
          <p:nvPr/>
        </p:nvSpPr>
        <p:spPr>
          <a:xfrm>
            <a:off x="4979460" y="729384"/>
            <a:ext cx="3891468" cy="4116844"/>
          </a:xfrm>
          <a:prstGeom prst="roundRect">
            <a:avLst>
              <a:gd name="adj" fmla="val 16667"/>
            </a:avLst>
          </a:prstGeom>
          <a:gradFill>
            <a:gsLst>
              <a:gs pos="0">
                <a:srgbClr val="F9FBF6"/>
              </a:gs>
              <a:gs pos="74000">
                <a:srgbClr val="FFFF00"/>
              </a:gs>
              <a:gs pos="100000">
                <a:srgbClr val="FFFF00"/>
              </a:gs>
            </a:gsLst>
            <a:lin ang="5400012" scaled="0"/>
          </a:gradFill>
          <a:ln w="38100" cap="flat" cmpd="sng">
            <a:solidFill>
              <a:srgbClr val="002060"/>
            </a:solidFill>
            <a:prstDash val="solid"/>
            <a:round/>
            <a:headEnd type="none" w="sm" len="sm"/>
            <a:tailEnd type="none" w="sm" len="sm"/>
          </a:ln>
          <a:effectLst>
            <a:outerShdw blurRad="40000" dist="23000" dir="5400000" rotWithShape="0">
              <a:srgbClr val="000000">
                <a:alpha val="30588"/>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GB" sz="1900">
                <a:solidFill>
                  <a:schemeClr val="dk1"/>
                </a:solidFill>
                <a:latin typeface="Calibri"/>
                <a:ea typeface="Calibri"/>
                <a:cs typeface="Calibri"/>
                <a:sym typeface="Calibri"/>
              </a:rPr>
              <a:t>Take your card sort of the main industries in Wolverhampton. With a partner, rank them according to:</a:t>
            </a:r>
            <a:endParaRPr sz="19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endParaRPr sz="190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Char char="-"/>
            </a:pPr>
            <a:r>
              <a:rPr lang="en-GB" sz="1900">
                <a:solidFill>
                  <a:schemeClr val="dk1"/>
                </a:solidFill>
                <a:latin typeface="Calibri"/>
                <a:ea typeface="Calibri"/>
                <a:cs typeface="Calibri"/>
                <a:sym typeface="Calibri"/>
              </a:rPr>
              <a:t>Your interest in them</a:t>
            </a:r>
            <a:endParaRPr sz="190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Char char="-"/>
            </a:pPr>
            <a:r>
              <a:rPr lang="en-GB" sz="1900">
                <a:solidFill>
                  <a:schemeClr val="dk1"/>
                </a:solidFill>
                <a:latin typeface="Calibri"/>
                <a:ea typeface="Calibri"/>
                <a:cs typeface="Calibri"/>
                <a:sym typeface="Calibri"/>
              </a:rPr>
              <a:t>The skill required to do them</a:t>
            </a:r>
            <a:endParaRPr sz="190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Char char="-"/>
            </a:pPr>
            <a:r>
              <a:rPr lang="en-GB" sz="1900">
                <a:solidFill>
                  <a:schemeClr val="dk1"/>
                </a:solidFill>
                <a:latin typeface="Calibri"/>
                <a:ea typeface="Calibri"/>
                <a:cs typeface="Calibri"/>
                <a:sym typeface="Calibri"/>
              </a:rPr>
              <a:t>How green an industry they are</a:t>
            </a:r>
            <a:endParaRPr sz="190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Char char="-"/>
            </a:pPr>
            <a:r>
              <a:rPr lang="en-GB" sz="1900">
                <a:solidFill>
                  <a:schemeClr val="dk1"/>
                </a:solidFill>
                <a:latin typeface="Calibri"/>
                <a:ea typeface="Calibri"/>
                <a:cs typeface="Calibri"/>
                <a:sym typeface="Calibri"/>
              </a:rPr>
              <a:t>The demand there will be for jobs like this in the future</a:t>
            </a:r>
            <a:endParaRPr sz="1900">
              <a:solidFill>
                <a:schemeClr val="dk1"/>
              </a:solidFill>
              <a:latin typeface="Calibri"/>
              <a:ea typeface="Calibri"/>
              <a:cs typeface="Calibri"/>
              <a:sym typeface="Calibri"/>
            </a:endParaRPr>
          </a:p>
        </p:txBody>
      </p:sp>
      <p:pic>
        <p:nvPicPr>
          <p:cNvPr id="274" name="Google Shape;274;g25c9af88942_0_98" descr="Text&#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35234" y="104773"/>
            <a:ext cx="3458318" cy="762002"/>
          </a:xfrm>
          <a:prstGeom prst="rect">
            <a:avLst/>
          </a:prstGeom>
          <a:noFill/>
          <a:ln>
            <a:noFill/>
          </a:ln>
        </p:spPr>
      </p:pic>
      <p:sp>
        <p:nvSpPr>
          <p:cNvPr id="275" name="Google Shape;275;g25c9af88942_0_98"/>
          <p:cNvSpPr/>
          <p:nvPr/>
        </p:nvSpPr>
        <p:spPr>
          <a:xfrm>
            <a:off x="4979460" y="535583"/>
            <a:ext cx="1510500" cy="387600"/>
          </a:xfrm>
          <a:prstGeom prst="round2DiagRect">
            <a:avLst>
              <a:gd name="adj1" fmla="val 50000"/>
              <a:gd name="adj2" fmla="val 36088"/>
            </a:avLst>
          </a:prstGeom>
          <a:solidFill>
            <a:srgbClr val="FFF200"/>
          </a:solidFill>
          <a:ln w="28575" cap="flat" cmpd="sng">
            <a:solidFill>
              <a:srgbClr val="0E25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528E90"/>
                </a:solidFill>
                <a:latin typeface="Quattrocento Sans"/>
                <a:ea typeface="Quattrocento Sans"/>
                <a:cs typeface="Quattrocento Sans"/>
                <a:sym typeface="Quattrocento Sans"/>
              </a:rPr>
              <a:t>Task</a:t>
            </a:r>
            <a:endParaRPr sz="2000" b="1" i="0" u="none" strike="noStrike" cap="none">
              <a:solidFill>
                <a:srgbClr val="528E90"/>
              </a:solidFill>
              <a:latin typeface="Quattrocento Sans"/>
              <a:ea typeface="Quattrocento Sans"/>
              <a:cs typeface="Quattrocento Sans"/>
              <a:sym typeface="Quattrocento Sans"/>
            </a:endParaRPr>
          </a:p>
        </p:txBody>
      </p:sp>
      <p:sp>
        <p:nvSpPr>
          <p:cNvPr id="277" name="Google Shape;277;g25c9af88942_0_98"/>
          <p:cNvSpPr/>
          <p:nvPr/>
        </p:nvSpPr>
        <p:spPr>
          <a:xfrm>
            <a:off x="4940250" y="5427023"/>
            <a:ext cx="3897984" cy="1140031"/>
          </a:xfrm>
          <a:prstGeom prst="roundRect">
            <a:avLst>
              <a:gd name="adj" fmla="val 14282"/>
            </a:avLst>
          </a:prstGeom>
          <a:gradFill>
            <a:gsLst>
              <a:gs pos="0">
                <a:srgbClr val="8BEBFF"/>
              </a:gs>
              <a:gs pos="50000">
                <a:srgbClr val="B7F1FF"/>
              </a:gs>
              <a:gs pos="100000">
                <a:srgbClr val="DBF7FF"/>
              </a:gs>
            </a:gsLst>
            <a:lin ang="5400012" scaled="0"/>
          </a:gradFill>
          <a:ln w="38100" cap="flat" cmpd="sng">
            <a:solidFill>
              <a:schemeClr val="tx1"/>
            </a:solidFill>
            <a:prstDash val="sysDot"/>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Which sector do you think contributes most to the local economy? Why?</a:t>
            </a:r>
            <a:endParaRPr sz="1400" b="0" i="0" u="none" strike="noStrike" cap="none">
              <a:solidFill>
                <a:srgbClr val="000000"/>
              </a:solidFill>
              <a:latin typeface="Arial"/>
              <a:ea typeface="Arial"/>
              <a:cs typeface="Arial"/>
              <a:sym typeface="Arial"/>
            </a:endParaRPr>
          </a:p>
        </p:txBody>
      </p:sp>
      <p:sp>
        <p:nvSpPr>
          <p:cNvPr id="278" name="Google Shape;278;g25c9af88942_0_98"/>
          <p:cNvSpPr/>
          <p:nvPr/>
        </p:nvSpPr>
        <p:spPr>
          <a:xfrm>
            <a:off x="5213376" y="5232323"/>
            <a:ext cx="1480800" cy="389400"/>
          </a:xfrm>
          <a:prstGeom prst="round2DiagRect">
            <a:avLst>
              <a:gd name="adj1" fmla="val 50000"/>
              <a:gd name="adj2" fmla="val 36088"/>
            </a:avLst>
          </a:prstGeom>
          <a:solidFill>
            <a:srgbClr val="528E90"/>
          </a:solidFill>
          <a:ln w="28575" cap="flat" cmpd="sng">
            <a:solidFill>
              <a:srgbClr val="0E25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Quattrocento Sans"/>
                <a:ea typeface="Quattrocento Sans"/>
                <a:cs typeface="Quattrocento Sans"/>
                <a:sym typeface="Quattrocento Sans"/>
              </a:rPr>
              <a:t>Extension</a:t>
            </a:r>
            <a:endParaRPr sz="2000" b="1" i="0" u="none" strike="noStrike" cap="none">
              <a:solidFill>
                <a:schemeClr val="lt1"/>
              </a:solidFill>
              <a:latin typeface="Quattrocento Sans"/>
              <a:ea typeface="Quattrocento Sans"/>
              <a:cs typeface="Quattrocento Sans"/>
              <a:sym typeface="Quattrocento Sans"/>
            </a:endParaRPr>
          </a:p>
        </p:txBody>
      </p:sp>
      <p:pic>
        <p:nvPicPr>
          <p:cNvPr id="3" name="Picture 2">
            <a:extLst>
              <a:ext uri="{FF2B5EF4-FFF2-40B4-BE49-F238E27FC236}">
                <a16:creationId xmlns:a16="http://schemas.microsoft.com/office/drawing/2014/main" id="{1F322608-FDF9-CA0F-C51D-9FF0F78E7B8B}"/>
              </a:ext>
            </a:extLst>
          </p:cNvPr>
          <p:cNvPicPr>
            <a:picLocks noChangeAspect="1"/>
          </p:cNvPicPr>
          <p:nvPr/>
        </p:nvPicPr>
        <p:blipFill>
          <a:blip r:embed="rId4"/>
          <a:stretch>
            <a:fillRect/>
          </a:stretch>
        </p:blipFill>
        <p:spPr>
          <a:xfrm>
            <a:off x="305766" y="729383"/>
            <a:ext cx="4325426" cy="570844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AEF3F618A743649863BE46E2326361E" ma:contentTypeVersion="7" ma:contentTypeDescription="Create a new document." ma:contentTypeScope="" ma:versionID="9650c19120594fe7863ba40dc64feb2e">
  <xsd:schema xmlns:xsd="http://www.w3.org/2001/XMLSchema" xmlns:xs="http://www.w3.org/2001/XMLSchema" xmlns:p="http://schemas.microsoft.com/office/2006/metadata/properties" xmlns:ns2="3ab8a10d-072a-4b2a-a0c3-83a0de6f3d74" targetNamespace="http://schemas.microsoft.com/office/2006/metadata/properties" ma:root="true" ma:fieldsID="fa8bbe8ccf59a7760e8feb24dc2cefd2" ns2:_="">
    <xsd:import namespace="3ab8a10d-072a-4b2a-a0c3-83a0de6f3d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b8a10d-072a-4b2a-a0c3-83a0de6f3d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4A7EFA-8C06-4E0D-A86C-27C030F74D63}">
  <ds:schemaRefs>
    <ds:schemaRef ds:uri="3ab8a10d-072a-4b2a-a0c3-83a0de6f3d7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384BD0D-C15D-40CA-AABC-8FEB4E344559}">
  <ds:schemaRefs>
    <ds:schemaRef ds:uri="3ab8a10d-072a-4b2a-a0c3-83a0de6f3d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A237FD2-6860-4726-8EA9-6F872A8320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13</Slides>
  <Notes>11</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revision>1</cp:revision>
  <dcterms:created xsi:type="dcterms:W3CDTF">2018-05-07T08:18:36Z</dcterms:created>
  <dcterms:modified xsi:type="dcterms:W3CDTF">2025-11-11T13:47:50Z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0x010100BAEF3F618A743649863BE46E2326361E</vt:lpwstr>
  </property>
</Properties>
</file>