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7"/>
  </p:notesMasterIdLst>
  <p:sldIdLst>
    <p:sldId id="282" r:id="rId5"/>
    <p:sldId id="294" r:id="rId6"/>
    <p:sldId id="300" r:id="rId7"/>
    <p:sldId id="312" r:id="rId8"/>
    <p:sldId id="272" r:id="rId9"/>
    <p:sldId id="271" r:id="rId10"/>
    <p:sldId id="313" r:id="rId11"/>
    <p:sldId id="260" r:id="rId12"/>
    <p:sldId id="301" r:id="rId13"/>
    <p:sldId id="302" r:id="rId14"/>
    <p:sldId id="261" r:id="rId15"/>
    <p:sldId id="314" r:id="rId16"/>
    <p:sldId id="303" r:id="rId17"/>
    <p:sldId id="315" r:id="rId18"/>
    <p:sldId id="310" r:id="rId19"/>
    <p:sldId id="304" r:id="rId20"/>
    <p:sldId id="305" r:id="rId21"/>
    <p:sldId id="307" r:id="rId22"/>
    <p:sldId id="309" r:id="rId23"/>
    <p:sldId id="311" r:id="rId24"/>
    <p:sldId id="306"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initials="D" lastIdx="2" clrIdx="0">
    <p:extLst>
      <p:ext uri="{19B8F6BF-5375-455C-9EA6-DF929625EA0E}">
        <p15:presenceInfo xmlns:p15="http://schemas.microsoft.com/office/powerpoint/2012/main" userId="Daniel" providerId="None"/>
      </p:ext>
    </p:extLst>
  </p:cmAuthor>
  <p:cmAuthor id="2" name="Kerry Rivett (Market Rasen De Aston School)" initials="KS" lastIdx="1" clrIdx="1">
    <p:extLst>
      <p:ext uri="{19B8F6BF-5375-455C-9EA6-DF929625EA0E}">
        <p15:presenceInfo xmlns:p15="http://schemas.microsoft.com/office/powerpoint/2012/main" userId="S::stkr12@de-aston.lincs.sch.uk::0e9c9956-d406-4029-82a9-2ce97b6f83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CCFF"/>
    <a:srgbClr val="000066"/>
    <a:srgbClr val="CC66FF"/>
    <a:srgbClr val="FFFF66"/>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5E3D6-E938-3464-490B-DBF821DD220E}" v="226" dt="2025-11-10T16:00:50.590"/>
    <p1510:client id="{D0B8A4CB-9388-3D97-8A10-0C67D005A5AA}" v="21" dt="2025-11-10T15:37:08.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87074" autoAdjust="0"/>
  </p:normalViewPr>
  <p:slideViewPr>
    <p:cSldViewPr snapToGrid="0">
      <p:cViewPr varScale="1">
        <p:scale>
          <a:sx n="96" d="100"/>
          <a:sy n="96" d="100"/>
        </p:scale>
        <p:origin x="118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5D131-1794-4C65-8C30-CB4638CAD528}" type="datetimeFigureOut">
              <a:rPr lang="en-GB" smtClean="0"/>
              <a:t>15/05/2026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3FE71-0C9E-4ED5-B5D4-FD4247566D69}" type="slidenum">
              <a:rPr lang="en-GB" smtClean="0"/>
              <a:t>‹#›</a:t>
            </a:fld>
            <a:endParaRPr lang="en-GB"/>
          </a:p>
        </p:txBody>
      </p:sp>
    </p:spTree>
    <p:extLst>
      <p:ext uri="{BB962C8B-B14F-4D97-AF65-F5344CB8AC3E}">
        <p14:creationId xmlns:p14="http://schemas.microsoft.com/office/powerpoint/2010/main" val="212587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edefop.europa.eu/en/news-and-press/news/united-kingdom-lifetime-earnings-apprentices-gaining-graduat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DEMj0tXZWj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mImYqscDB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EmkT6mIral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2F46A82-494C-42DA-8BA8-1F30A8D80D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F268E31-E454-4CE7-A620-D1DFA84C57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72" name="Slide Number Placeholder 3">
            <a:extLst>
              <a:ext uri="{FF2B5EF4-FFF2-40B4-BE49-F238E27FC236}">
                <a16:creationId xmlns:a16="http://schemas.microsoft.com/office/drawing/2014/main" id="{DC5C4F65-BC91-4994-92FE-9FD28416B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D68E9C-CCA0-461C-9747-13E3D7AEAE89}" type="slidenum">
              <a:rPr lang="en-GB" altLang="en-US" smtClean="0">
                <a:latin typeface="Calibri" panose="020F0502020204030204" pitchFamily="34" charset="0"/>
              </a:rPr>
              <a:pPr/>
              <a:t>1</a:t>
            </a:fld>
            <a:endParaRPr lang="en-GB"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https://youtu.be/zBvmHbl_4FY</a:t>
            </a:r>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13</a:t>
            </a:fld>
            <a:endParaRPr lang="en-GB"/>
          </a:p>
        </p:txBody>
      </p:sp>
    </p:spTree>
    <p:extLst>
      <p:ext uri="{BB962C8B-B14F-4D97-AF65-F5344CB8AC3E}">
        <p14:creationId xmlns:p14="http://schemas.microsoft.com/office/powerpoint/2010/main" val="384593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5380-4AB8-AD79-B81B-20C9885B8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93945-EEE3-E5F9-1234-040422722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82672-6F75-8217-6C7C-7A2D30512208}"/>
              </a:ext>
            </a:extLst>
          </p:cNvPr>
          <p:cNvSpPr>
            <a:spLocks noGrp="1"/>
          </p:cNvSpPr>
          <p:nvPr>
            <p:ph type="body" idx="1"/>
          </p:nvPr>
        </p:nvSpPr>
        <p:spPr/>
        <p:txBody>
          <a:bodyPr/>
          <a:lstStyle/>
          <a:p>
            <a:r>
              <a:rPr lang="en-US" dirty="0"/>
              <a:t>Play video: https://youtu.be/zBvmHbl_4FY</a:t>
            </a:r>
            <a:endParaRPr lang="en-GB" dirty="0"/>
          </a:p>
        </p:txBody>
      </p:sp>
      <p:sp>
        <p:nvSpPr>
          <p:cNvPr id="4" name="Slide Number Placeholder 3">
            <a:extLst>
              <a:ext uri="{FF2B5EF4-FFF2-40B4-BE49-F238E27FC236}">
                <a16:creationId xmlns:a16="http://schemas.microsoft.com/office/drawing/2014/main" id="{B83371C7-B7C0-50F5-747C-42B59E62109C}"/>
              </a:ext>
            </a:extLst>
          </p:cNvPr>
          <p:cNvSpPr>
            <a:spLocks noGrp="1"/>
          </p:cNvSpPr>
          <p:nvPr>
            <p:ph type="sldNum" sz="quarter" idx="5"/>
          </p:nvPr>
        </p:nvSpPr>
        <p:spPr/>
        <p:txBody>
          <a:bodyPr/>
          <a:lstStyle/>
          <a:p>
            <a:fld id="{B383FE71-0C9E-4ED5-B5D4-FD4247566D69}" type="slidenum">
              <a:rPr lang="en-GB" smtClean="0"/>
              <a:t>14</a:t>
            </a:fld>
            <a:endParaRPr lang="en-GB"/>
          </a:p>
        </p:txBody>
      </p:sp>
    </p:spTree>
    <p:extLst>
      <p:ext uri="{BB962C8B-B14F-4D97-AF65-F5344CB8AC3E}">
        <p14:creationId xmlns:p14="http://schemas.microsoft.com/office/powerpoint/2010/main" val="252851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83FE71-0C9E-4ED5-B5D4-FD4247566D69}" type="slidenum">
              <a:rPr lang="en-GB" smtClean="0"/>
              <a:t>15</a:t>
            </a:fld>
            <a:endParaRPr lang="en-GB"/>
          </a:p>
        </p:txBody>
      </p:sp>
    </p:spTree>
    <p:extLst>
      <p:ext uri="{BB962C8B-B14F-4D97-AF65-F5344CB8AC3E}">
        <p14:creationId xmlns:p14="http://schemas.microsoft.com/office/powerpoint/2010/main" val="418333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83FE71-0C9E-4ED5-B5D4-FD4247566D69}" type="slidenum">
              <a:rPr lang="en-GB" smtClean="0"/>
              <a:t>16</a:t>
            </a:fld>
            <a:endParaRPr lang="en-GB"/>
          </a:p>
        </p:txBody>
      </p:sp>
    </p:spTree>
    <p:extLst>
      <p:ext uri="{BB962C8B-B14F-4D97-AF65-F5344CB8AC3E}">
        <p14:creationId xmlns:p14="http://schemas.microsoft.com/office/powerpoint/2010/main" val="548705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https://youtu.be/tDnb9wWhPqE</a:t>
            </a:r>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17</a:t>
            </a:fld>
            <a:endParaRPr lang="en-GB"/>
          </a:p>
        </p:txBody>
      </p:sp>
    </p:spTree>
    <p:extLst>
      <p:ext uri="{BB962C8B-B14F-4D97-AF65-F5344CB8AC3E}">
        <p14:creationId xmlns:p14="http://schemas.microsoft.com/office/powerpoint/2010/main" val="163019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through to show the 7 points.</a:t>
            </a:r>
            <a:endParaRPr lang="en-GB"/>
          </a:p>
        </p:txBody>
      </p:sp>
      <p:sp>
        <p:nvSpPr>
          <p:cNvPr id="4" name="Slide Number Placeholder 3"/>
          <p:cNvSpPr>
            <a:spLocks noGrp="1"/>
          </p:cNvSpPr>
          <p:nvPr>
            <p:ph type="sldNum" sz="quarter" idx="5"/>
          </p:nvPr>
        </p:nvSpPr>
        <p:spPr/>
        <p:txBody>
          <a:bodyPr/>
          <a:lstStyle/>
          <a:p>
            <a:fld id="{B383FE71-0C9E-4ED5-B5D4-FD4247566D69}" type="slidenum">
              <a:rPr lang="en-GB" smtClean="0"/>
              <a:t>18</a:t>
            </a:fld>
            <a:endParaRPr lang="en-GB"/>
          </a:p>
        </p:txBody>
      </p:sp>
    </p:spTree>
    <p:extLst>
      <p:ext uri="{BB962C8B-B14F-4D97-AF65-F5344CB8AC3E}">
        <p14:creationId xmlns:p14="http://schemas.microsoft.com/office/powerpoint/2010/main" val="65470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for each point</a:t>
            </a:r>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19</a:t>
            </a:fld>
            <a:endParaRPr lang="en-GB"/>
          </a:p>
        </p:txBody>
      </p:sp>
    </p:spTree>
    <p:extLst>
      <p:ext uri="{BB962C8B-B14F-4D97-AF65-F5344CB8AC3E}">
        <p14:creationId xmlns:p14="http://schemas.microsoft.com/office/powerpoint/2010/main" val="490431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through for each point</a:t>
            </a:r>
            <a:endParaRPr lang="en-GB" dirty="0"/>
          </a:p>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20</a:t>
            </a:fld>
            <a:endParaRPr lang="en-GB"/>
          </a:p>
        </p:txBody>
      </p:sp>
    </p:spTree>
    <p:extLst>
      <p:ext uri="{BB962C8B-B14F-4D97-AF65-F5344CB8AC3E}">
        <p14:creationId xmlns:p14="http://schemas.microsoft.com/office/powerpoint/2010/main" val="211011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source: </a:t>
            </a:r>
            <a:r>
              <a:rPr lang="en-GB" dirty="0">
                <a:hlinkClick r:id="rId3"/>
              </a:rPr>
              <a:t>https://www.cedefop.europa.eu/en/news-and-press/news/united-kingdom-lifetime-earnings-apprentices-gaining-graduates</a:t>
            </a:r>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21</a:t>
            </a:fld>
            <a:endParaRPr lang="en-GB"/>
          </a:p>
        </p:txBody>
      </p:sp>
    </p:spTree>
    <p:extLst>
      <p:ext uri="{BB962C8B-B14F-4D97-AF65-F5344CB8AC3E}">
        <p14:creationId xmlns:p14="http://schemas.microsoft.com/office/powerpoint/2010/main" val="404337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2F46A82-494C-42DA-8BA8-1F30A8D80D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F268E31-E454-4CE7-A620-D1DFA84C57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72" name="Slide Number Placeholder 3">
            <a:extLst>
              <a:ext uri="{FF2B5EF4-FFF2-40B4-BE49-F238E27FC236}">
                <a16:creationId xmlns:a16="http://schemas.microsoft.com/office/drawing/2014/main" id="{DC5C4F65-BC91-4994-92FE-9FD28416B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D68E9C-CCA0-461C-9747-13E3D7AEAE89}" type="slidenum">
              <a:rPr lang="en-GB" altLang="en-US" smtClean="0">
                <a:latin typeface="Calibri" panose="020F0502020204030204" pitchFamily="34" charset="0"/>
              </a:rPr>
              <a:pPr/>
              <a:t>22</a:t>
            </a:fld>
            <a:endParaRPr lang="en-GB" altLang="en-US">
              <a:latin typeface="Calibri" panose="020F0502020204030204" pitchFamily="34" charset="0"/>
            </a:endParaRPr>
          </a:p>
        </p:txBody>
      </p:sp>
    </p:spTree>
    <p:extLst>
      <p:ext uri="{BB962C8B-B14F-4D97-AF65-F5344CB8AC3E}">
        <p14:creationId xmlns:p14="http://schemas.microsoft.com/office/powerpoint/2010/main" val="383062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2F46A82-494C-42DA-8BA8-1F30A8D80D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F268E31-E454-4CE7-A620-D1DFA84C57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72" name="Slide Number Placeholder 3">
            <a:extLst>
              <a:ext uri="{FF2B5EF4-FFF2-40B4-BE49-F238E27FC236}">
                <a16:creationId xmlns:a16="http://schemas.microsoft.com/office/drawing/2014/main" id="{DC5C4F65-BC91-4994-92FE-9FD28416B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D68E9C-CCA0-461C-9747-13E3D7AEAE89}" type="slidenum">
              <a:rPr lang="en-GB" altLang="en-US" smtClean="0">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val="121411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3</a:t>
            </a:fld>
            <a:endParaRPr lang="en-GB"/>
          </a:p>
        </p:txBody>
      </p:sp>
    </p:spTree>
    <p:extLst>
      <p:ext uri="{BB962C8B-B14F-4D97-AF65-F5344CB8AC3E}">
        <p14:creationId xmlns:p14="http://schemas.microsoft.com/office/powerpoint/2010/main" val="357363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4</a:t>
            </a:fld>
            <a:endParaRPr lang="en-GB"/>
          </a:p>
        </p:txBody>
      </p:sp>
    </p:spTree>
    <p:extLst>
      <p:ext uri="{BB962C8B-B14F-4D97-AF65-F5344CB8AC3E}">
        <p14:creationId xmlns:p14="http://schemas.microsoft.com/office/powerpoint/2010/main" val="1565424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7</a:t>
            </a:fld>
            <a:endParaRPr lang="en-GB"/>
          </a:p>
        </p:txBody>
      </p:sp>
    </p:spTree>
    <p:extLst>
      <p:ext uri="{BB962C8B-B14F-4D97-AF65-F5344CB8AC3E}">
        <p14:creationId xmlns:p14="http://schemas.microsoft.com/office/powerpoint/2010/main" val="189675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and Play clip: </a:t>
            </a:r>
            <a:r>
              <a:rPr lang="en-US" dirty="0">
                <a:hlinkClick r:id="rId3"/>
              </a:rPr>
              <a:t>What is UCAS? | learndirect</a:t>
            </a:r>
            <a:endParaRPr lang="en-GB" dirty="0"/>
          </a:p>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8</a:t>
            </a:fld>
            <a:endParaRPr lang="en-GB"/>
          </a:p>
        </p:txBody>
      </p:sp>
    </p:spTree>
    <p:extLst>
      <p:ext uri="{BB962C8B-B14F-4D97-AF65-F5344CB8AC3E}">
        <p14:creationId xmlns:p14="http://schemas.microsoft.com/office/powerpoint/2010/main" val="3721335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and Play clip: </a:t>
            </a:r>
            <a:r>
              <a:rPr lang="en-US" dirty="0">
                <a:hlinkClick r:id="rId3"/>
              </a:rPr>
              <a:t>How to choose the right university course</a:t>
            </a:r>
            <a:endParaRPr lang="en-GB" dirty="0"/>
          </a:p>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9</a:t>
            </a:fld>
            <a:endParaRPr lang="en-GB"/>
          </a:p>
        </p:txBody>
      </p:sp>
    </p:spTree>
    <p:extLst>
      <p:ext uri="{BB962C8B-B14F-4D97-AF65-F5344CB8AC3E}">
        <p14:creationId xmlns:p14="http://schemas.microsoft.com/office/powerpoint/2010/main" val="136054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and Play clip: </a:t>
            </a:r>
            <a:r>
              <a:rPr lang="en-US" dirty="0">
                <a:hlinkClick r:id="rId3"/>
              </a:rPr>
              <a:t>How To Apply To University | UCAS Application Process</a:t>
            </a:r>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10</a:t>
            </a:fld>
            <a:endParaRPr lang="en-GB"/>
          </a:p>
        </p:txBody>
      </p:sp>
    </p:spTree>
    <p:extLst>
      <p:ext uri="{BB962C8B-B14F-4D97-AF65-F5344CB8AC3E}">
        <p14:creationId xmlns:p14="http://schemas.microsoft.com/office/powerpoint/2010/main" val="94671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83FE71-0C9E-4ED5-B5D4-FD4247566D69}" type="slidenum">
              <a:rPr lang="en-GB" smtClean="0"/>
              <a:t>11</a:t>
            </a:fld>
            <a:endParaRPr lang="en-GB"/>
          </a:p>
        </p:txBody>
      </p:sp>
    </p:spTree>
    <p:extLst>
      <p:ext uri="{BB962C8B-B14F-4D97-AF65-F5344CB8AC3E}">
        <p14:creationId xmlns:p14="http://schemas.microsoft.com/office/powerpoint/2010/main" val="114677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84DA70-C731-4C70-880D-CCD4705E623C}" type="datetime1">
              <a:rPr lang="en-US" smtClean="0"/>
              <a:t>5/15/2026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486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2A279-0833-481D-8C56-F67FD0AC6C50}" type="datetime1">
              <a:rPr lang="en-US" smtClean="0"/>
              <a:t>5/15/2026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205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87DA83-5663-4C9C-B9AA-0B40A3DAFF81}" type="datetime1">
              <a:rPr lang="en-US" smtClean="0"/>
              <a:t>5/15/2026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249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E1D723-8F53-4F53-90B0-1982A396982E}" type="datetime1">
              <a:rPr lang="en-US" smtClean="0"/>
              <a:t>5/15/2026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7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5/15/2026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227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AAC38D-0552-4C82-B593-E6124DFADBE2}" type="datetime1">
              <a:rPr lang="en-US" smtClean="0"/>
              <a:t>5/15/2026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5536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DF0F1C-5577-4ACB-BB62-DF8F3C494C7E}" type="datetime1">
              <a:rPr lang="en-US" smtClean="0"/>
              <a:t>5/15/2026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172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775B394-D9F9-4F0C-B15D-605F45CB9E9F}" type="datetime1">
              <a:rPr lang="en-US" smtClean="0"/>
              <a:t>5/15/2026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6186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5/15/2026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658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5/15/2026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5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5/15/2026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254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5/15/2026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979233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EmkT6mIral4?feature=oembed" TargetMode="External"/><Relationship Id="rId6" Type="http://schemas.openxmlformats.org/officeDocument/2006/relationships/image" Target="../media/image8.jpeg"/><Relationship Id="rId5" Type="http://schemas.openxmlformats.org/officeDocument/2006/relationships/hyperlink" Target="https://www.youtube.com/watch?v=EmkT6mIral4" TargetMode="External"/><Relationship Id="rId4" Type="http://schemas.openxmlformats.org/officeDocument/2006/relationships/hyperlink" Target="https://www.ucas.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cas.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ylnU5LsIlkE?feature=oembed"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eR3MWmft-qE?feature=oembed"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7IqFUxSLufw?feature=oembed" TargetMode="External"/><Relationship Id="rId6" Type="http://schemas.openxmlformats.org/officeDocument/2006/relationships/image" Target="../media/image13.jpeg"/><Relationship Id="rId5" Type="http://schemas.openxmlformats.org/officeDocument/2006/relationships/hyperlink" Target="https://www.ratemyapprenticeship.co.uk/" TargetMode="External"/><Relationship Id="rId4" Type="http://schemas.openxmlformats.org/officeDocument/2006/relationships/hyperlink" Target="https://www.gov.uk/apply-apprenticeship"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tDnb9wWhPqE?feature=oembed" TargetMode="Externa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www.ibisworld.com/united-kingdom/industry-trends/fastest-growing-industries/"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assets.kpmg/content/dam/kpmg/uk/pdf/2020/11/uk-economic-outlook-nov2020.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DEMj0tXZWjY?feature=oembed" TargetMode="External"/><Relationship Id="rId6" Type="http://schemas.openxmlformats.org/officeDocument/2006/relationships/image" Target="../media/image6.jpeg"/><Relationship Id="rId5" Type="http://schemas.openxmlformats.org/officeDocument/2006/relationships/hyperlink" Target="https://www.youtube.com/watch?v=DEMj0tXZWjY" TargetMode="External"/><Relationship Id="rId4" Type="http://schemas.openxmlformats.org/officeDocument/2006/relationships/hyperlink" Target="https://www.ucas.co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KmImYqscDB8?feature=oembed" TargetMode="External"/><Relationship Id="rId6" Type="http://schemas.openxmlformats.org/officeDocument/2006/relationships/image" Target="../media/image7.jpeg"/><Relationship Id="rId5" Type="http://schemas.openxmlformats.org/officeDocument/2006/relationships/hyperlink" Target="https://www.youtube.com/watch?v=KmImYqscDB8" TargetMode="External"/><Relationship Id="rId4" Type="http://schemas.openxmlformats.org/officeDocument/2006/relationships/hyperlink" Target="https://www.uca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rk in rural forest road">
            <a:extLst>
              <a:ext uri="{FF2B5EF4-FFF2-40B4-BE49-F238E27FC236}">
                <a16:creationId xmlns:a16="http://schemas.microsoft.com/office/drawing/2014/main" id="{651AD88C-0F28-41D6-A68E-313B73DAA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9" y="3123012"/>
            <a:ext cx="5028174" cy="2855355"/>
          </a:xfrm>
          <a:prstGeom prst="rect">
            <a:avLst/>
          </a:prstGeom>
        </p:spPr>
      </p:pic>
      <p:sp>
        <p:nvSpPr>
          <p:cNvPr id="6146" name="Title 3">
            <a:extLst>
              <a:ext uri="{FF2B5EF4-FFF2-40B4-BE49-F238E27FC236}">
                <a16:creationId xmlns:a16="http://schemas.microsoft.com/office/drawing/2014/main" id="{4A52DFB8-1F36-400F-9366-08387538CD99}"/>
              </a:ext>
            </a:extLst>
          </p:cNvPr>
          <p:cNvSpPr txBox="1">
            <a:spLocks/>
          </p:cNvSpPr>
          <p:nvPr/>
        </p:nvSpPr>
        <p:spPr bwMode="auto">
          <a:xfrm>
            <a:off x="2381251" y="1989141"/>
            <a:ext cx="75438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3600">
              <a:solidFill>
                <a:srgbClr val="002060"/>
              </a:solidFill>
            </a:endParaRPr>
          </a:p>
        </p:txBody>
      </p:sp>
      <p:sp>
        <p:nvSpPr>
          <p:cNvPr id="12" name="Rectangle 11">
            <a:extLst>
              <a:ext uri="{FF2B5EF4-FFF2-40B4-BE49-F238E27FC236}">
                <a16:creationId xmlns:a16="http://schemas.microsoft.com/office/drawing/2014/main" id="{86DC214E-92AD-4AFC-AC39-C21F12280B8F}"/>
              </a:ext>
            </a:extLst>
          </p:cNvPr>
          <p:cNvSpPr/>
          <p:nvPr/>
        </p:nvSpPr>
        <p:spPr>
          <a:xfrm>
            <a:off x="596598" y="281274"/>
            <a:ext cx="11352628" cy="3293209"/>
          </a:xfrm>
          <a:prstGeom prst="rect">
            <a:avLst/>
          </a:prstGeom>
          <a:noFill/>
        </p:spPr>
        <p:txBody>
          <a:bodyPr wrap="square" lIns="91440" tIns="45720" rIns="91440" bIns="45720" anchor="t">
            <a:spAutoFit/>
          </a:bodyPr>
          <a:lstStyle/>
          <a:p>
            <a:pPr algn="r" eaLnBrk="1" hangingPunct="1">
              <a:defRPr/>
            </a:pPr>
            <a:fld id="{05DBDEA3-D5B0-4169-B765-9638415A604B}" type="datetime2">
              <a:rPr lang="en-GB" sz="3200" b="1" u="sng" smtClean="0">
                <a:ln w="0"/>
                <a:effectLst>
                  <a:outerShdw blurRad="38100" dist="25400" dir="5400000" algn="ctr" rotWithShape="0">
                    <a:srgbClr val="6E747A">
                      <a:alpha val="43000"/>
                    </a:srgbClr>
                  </a:outerShdw>
                </a:effectLst>
              </a:rPr>
              <a:t>Friday, 15 May 2026</a:t>
            </a:fld>
            <a:endParaRPr lang="en-US" sz="3200" b="1" dirty="0">
              <a:ln w="0"/>
              <a:effectLst>
                <a:outerShdw blurRad="38100" dist="25400" dir="5400000" algn="ctr" rotWithShape="0">
                  <a:srgbClr val="6E747A">
                    <a:alpha val="43000"/>
                  </a:srgbClr>
                </a:outerShdw>
              </a:effectLst>
            </a:endParaRPr>
          </a:p>
          <a:p>
            <a:pPr algn="ctr" eaLnBrk="1" hangingPunct="1">
              <a:defRPr/>
            </a:pPr>
            <a:r>
              <a:rPr lang="en-US" sz="4400" b="1" u="sng" dirty="0">
                <a:ln w="0"/>
                <a:effectLst>
                  <a:outerShdw blurRad="38100" dist="25400" dir="5400000" algn="ctr" rotWithShape="0">
                    <a:srgbClr val="6E747A">
                      <a:alpha val="43000"/>
                    </a:srgbClr>
                  </a:outerShdw>
                </a:effectLst>
              </a:rPr>
              <a:t>UCAS vs. Apprenticeships vs. Employment</a:t>
            </a:r>
            <a:endParaRPr lang="en-US" sz="2200" b="1" u="sng" dirty="0">
              <a:ln w="0"/>
              <a:effectLst>
                <a:outerShdw blurRad="38100" dist="25400" dir="5400000" algn="ctr" rotWithShape="0">
                  <a:srgbClr val="6E747A">
                    <a:alpha val="43000"/>
                  </a:srgbClr>
                </a:outerShdw>
              </a:effectLst>
            </a:endParaRPr>
          </a:p>
          <a:p>
            <a:pPr algn="ctr" eaLnBrk="1" hangingPunct="1">
              <a:defRPr/>
            </a:pPr>
            <a:endParaRPr lang="en-US" sz="1200" u="sng" dirty="0">
              <a:ln w="0"/>
              <a:effectLst>
                <a:outerShdw blurRad="38100" dist="25400" dir="5400000" algn="ctr" rotWithShape="0">
                  <a:srgbClr val="6E747A">
                    <a:alpha val="43000"/>
                  </a:srgbClr>
                </a:outerShdw>
              </a:effectLst>
            </a:endParaRPr>
          </a:p>
          <a:p>
            <a:pPr algn="ctr" eaLnBrk="1" hangingPunct="1">
              <a:defRPr/>
            </a:pPr>
            <a:endParaRPr lang="en-US" sz="1200" u="sng" dirty="0">
              <a:ln w="0"/>
              <a:effectLst>
                <a:outerShdw blurRad="38100" dist="25400" dir="5400000" algn="ctr" rotWithShape="0">
                  <a:srgbClr val="6E747A">
                    <a:alpha val="43000"/>
                  </a:srgbClr>
                </a:outerShdw>
              </a:effectLst>
            </a:endParaRPr>
          </a:p>
          <a:p>
            <a:r>
              <a:rPr lang="en-US" altLang="en-US" sz="3200" b="1" u="sng" dirty="0">
                <a:ln w="0"/>
                <a:effectLst>
                  <a:outerShdw blurRad="38100" dist="25400" dir="5400000" algn="ctr" rotWithShape="0">
                    <a:srgbClr val="6E747A">
                      <a:alpha val="43000"/>
                    </a:srgbClr>
                  </a:outerShdw>
                </a:effectLst>
              </a:rPr>
              <a:t>LO: </a:t>
            </a:r>
            <a:r>
              <a:rPr lang="en-GB" sz="3600" dirty="0">
                <a:solidFill>
                  <a:srgbClr val="000000"/>
                </a:solidFill>
                <a:latin typeface="Calibri"/>
                <a:ea typeface="Times New Roman" panose="02020603050405020304" pitchFamily="18" charset="0"/>
                <a:cs typeface="Calibri"/>
              </a:rPr>
              <a:t>To know about UCAS, apprenticeships or employment for post-18 routes - which one and the process involved.  </a:t>
            </a:r>
            <a:endParaRPr lang="en-GB" sz="3600" dirty="0">
              <a:latin typeface="Times New Roman"/>
              <a:ea typeface="Times New Roman" panose="02020603050405020304" pitchFamily="18" charset="0"/>
            </a:endParaRPr>
          </a:p>
          <a:p>
            <a:pPr>
              <a:defRPr/>
            </a:pPr>
            <a:endParaRPr lang="en-US" sz="3600" dirty="0">
              <a:ln w="0"/>
              <a:solidFill>
                <a:srgbClr val="002060"/>
              </a:solidFill>
              <a:effectLst>
                <a:outerShdw blurRad="38100" dist="25400" dir="5400000" algn="ctr" rotWithShape="0">
                  <a:srgbClr val="6E747A">
                    <a:alpha val="43000"/>
                  </a:srgbClr>
                </a:outerShdw>
              </a:effectLst>
            </a:endParaRPr>
          </a:p>
        </p:txBody>
      </p:sp>
      <p:sp>
        <p:nvSpPr>
          <p:cNvPr id="4" name="Thought Bubble: Cloud 3">
            <a:extLst>
              <a:ext uri="{FF2B5EF4-FFF2-40B4-BE49-F238E27FC236}">
                <a16:creationId xmlns:a16="http://schemas.microsoft.com/office/drawing/2014/main" id="{1CD8EA66-6193-41BA-84CE-08D01B2C81AD}"/>
              </a:ext>
            </a:extLst>
          </p:cNvPr>
          <p:cNvSpPr/>
          <p:nvPr/>
        </p:nvSpPr>
        <p:spPr>
          <a:xfrm>
            <a:off x="6544849" y="2964872"/>
            <a:ext cx="5558736" cy="3419683"/>
          </a:xfrm>
          <a:prstGeom prst="cloudCallout">
            <a:avLst>
              <a:gd name="adj1" fmla="val -68528"/>
              <a:gd name="adj2" fmla="val 2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DD75860C-C882-4FD0-BCF7-78F0FCF83FFF}"/>
              </a:ext>
            </a:extLst>
          </p:cNvPr>
          <p:cNvSpPr txBox="1"/>
          <p:nvPr/>
        </p:nvSpPr>
        <p:spPr>
          <a:xfrm>
            <a:off x="7540848" y="3300711"/>
            <a:ext cx="4539801" cy="2677656"/>
          </a:xfrm>
          <a:prstGeom prst="rect">
            <a:avLst/>
          </a:prstGeom>
          <a:noFill/>
        </p:spPr>
        <p:txBody>
          <a:bodyPr wrap="square" rtlCol="0">
            <a:spAutoFit/>
          </a:bodyPr>
          <a:lstStyle/>
          <a:p>
            <a:r>
              <a:rPr lang="en-GB" sz="2800" dirty="0"/>
              <a:t>What do you think or need that leads to:</a:t>
            </a:r>
          </a:p>
          <a:p>
            <a:pPr marL="342900" indent="-342900">
              <a:buFont typeface="Arial" panose="020B0604020202020204" pitchFamily="34" charset="0"/>
              <a:buChar char="•"/>
            </a:pPr>
            <a:r>
              <a:rPr lang="en-GB" sz="2800" dirty="0"/>
              <a:t>The highest level of income?</a:t>
            </a:r>
          </a:p>
          <a:p>
            <a:pPr marL="342900" indent="-342900">
              <a:buFont typeface="Arial" panose="020B0604020202020204" pitchFamily="34" charset="0"/>
              <a:buChar char="•"/>
            </a:pPr>
            <a:r>
              <a:rPr lang="en-GB" sz="2800" dirty="0"/>
              <a:t>The best job security?</a:t>
            </a:r>
          </a:p>
          <a:p>
            <a:pPr marL="342900" indent="-342900">
              <a:buFont typeface="Arial" panose="020B0604020202020204" pitchFamily="34" charset="0"/>
              <a:buChar char="•"/>
            </a:pPr>
            <a:r>
              <a:rPr lang="en-GB" sz="2800" dirty="0"/>
              <a:t>Your perfect career?</a:t>
            </a:r>
          </a:p>
        </p:txBody>
      </p:sp>
      <p:sp>
        <p:nvSpPr>
          <p:cNvPr id="3" name="TextBox 2"/>
          <p:cNvSpPr txBox="1"/>
          <p:nvPr/>
        </p:nvSpPr>
        <p:spPr>
          <a:xfrm>
            <a:off x="-1" y="1135732"/>
            <a:ext cx="1690255" cy="400110"/>
          </a:xfrm>
          <a:prstGeom prst="rect">
            <a:avLst/>
          </a:prstGeom>
          <a:noFill/>
        </p:spPr>
        <p:txBody>
          <a:bodyPr wrap="square" rtlCol="0">
            <a:spAutoFit/>
          </a:bodyPr>
          <a:lstStyle/>
          <a:p>
            <a:pPr algn="ctr"/>
            <a:r>
              <a:rPr lang="en-GB" sz="2000" b="1" dirty="0">
                <a:solidFill>
                  <a:schemeClr val="bg1"/>
                </a:solidFill>
              </a:rPr>
              <a:t>Year 13</a:t>
            </a:r>
          </a:p>
        </p:txBody>
      </p:sp>
      <p:sp>
        <p:nvSpPr>
          <p:cNvPr id="14" name="Rectangle 13"/>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nvGrpSpPr>
          <p:cNvPr id="11" name="Group 10">
            <a:extLst>
              <a:ext uri="{FF2B5EF4-FFF2-40B4-BE49-F238E27FC236}">
                <a16:creationId xmlns:a16="http://schemas.microsoft.com/office/drawing/2014/main" id="{A7B3D3D3-DF4C-4DE1-BA93-F9C201984C63}"/>
              </a:ext>
            </a:extLst>
          </p:cNvPr>
          <p:cNvGrpSpPr/>
          <p:nvPr/>
        </p:nvGrpSpPr>
        <p:grpSpPr>
          <a:xfrm>
            <a:off x="-6" y="6369279"/>
            <a:ext cx="2381257" cy="500529"/>
            <a:chOff x="-6" y="6369279"/>
            <a:chExt cx="2381257" cy="500529"/>
          </a:xfrm>
        </p:grpSpPr>
        <p:pic>
          <p:nvPicPr>
            <p:cNvPr id="9" name="Picture 8" descr="Logo, company name&#10;&#10;Description automatically generated">
              <a:extLst>
                <a:ext uri="{FF2B5EF4-FFF2-40B4-BE49-F238E27FC236}">
                  <a16:creationId xmlns:a16="http://schemas.microsoft.com/office/drawing/2014/main" id="{C8EF9342-32FC-4028-AA29-53413F708699}"/>
                </a:ext>
              </a:extLst>
            </p:cNvPr>
            <p:cNvPicPr>
              <a:picLocks noChangeAspect="1"/>
            </p:cNvPicPr>
            <p:nvPr/>
          </p:nvPicPr>
          <p:blipFill rotWithShape="1">
            <a:blip r:embed="rId4">
              <a:extLst>
                <a:ext uri="{28A0092B-C50C-407E-A947-70E740481C1C}">
                  <a14:useLocalDpi xmlns:a14="http://schemas.microsoft.com/office/drawing/2010/main" val="0"/>
                </a:ext>
              </a:extLst>
            </a:blip>
            <a:srcRect l="17338" t="26479" r="16981" b="27933"/>
            <a:stretch/>
          </p:blipFill>
          <p:spPr>
            <a:xfrm>
              <a:off x="-6" y="6369279"/>
              <a:ext cx="1435261" cy="500529"/>
            </a:xfrm>
            <a:prstGeom prst="rect">
              <a:avLst/>
            </a:prstGeom>
          </p:spPr>
        </p:pic>
        <p:sp>
          <p:nvSpPr>
            <p:cNvPr id="10" name="TextBox 9">
              <a:extLst>
                <a:ext uri="{FF2B5EF4-FFF2-40B4-BE49-F238E27FC236}">
                  <a16:creationId xmlns:a16="http://schemas.microsoft.com/office/drawing/2014/main" id="{D85FB319-AF73-4E95-B3BC-AD8C45A138C8}"/>
                </a:ext>
              </a:extLst>
            </p:cNvPr>
            <p:cNvSpPr txBox="1"/>
            <p:nvPr/>
          </p:nvSpPr>
          <p:spPr>
            <a:xfrm>
              <a:off x="1435255" y="6416221"/>
              <a:ext cx="945996" cy="366657"/>
            </a:xfrm>
            <a:prstGeom prst="rect">
              <a:avLst/>
            </a:prstGeom>
            <a:noFill/>
          </p:spPr>
          <p:txBody>
            <a:bodyPr wrap="square" rtlCol="0">
              <a:spAutoFit/>
            </a:bodyPr>
            <a:lstStyle/>
            <a:p>
              <a:r>
                <a:rPr lang="en-GB" dirty="0"/>
                <a:t>© 2020</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
        <p:nvSpPr>
          <p:cNvPr id="4" name="AutoShape 2" descr="UCAS">
            <a:extLst>
              <a:ext uri="{FF2B5EF4-FFF2-40B4-BE49-F238E27FC236}">
                <a16:creationId xmlns:a16="http://schemas.microsoft.com/office/drawing/2014/main" id="{FDD686D4-F5AA-4FD4-9838-030A51D05C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le 11">
            <a:extLst>
              <a:ext uri="{FF2B5EF4-FFF2-40B4-BE49-F238E27FC236}">
                <a16:creationId xmlns:a16="http://schemas.microsoft.com/office/drawing/2014/main" id="{7D124173-D1E5-4E74-807C-7ED1EB6F0ED3}"/>
              </a:ext>
            </a:extLst>
          </p:cNvPr>
          <p:cNvSpPr>
            <a:spLocks noGrp="1"/>
          </p:cNvSpPr>
          <p:nvPr>
            <p:ph type="title"/>
          </p:nvPr>
        </p:nvSpPr>
        <p:spPr>
          <a:xfrm>
            <a:off x="1913198" y="-14604"/>
            <a:ext cx="8670403" cy="660111"/>
          </a:xfrm>
        </p:spPr>
        <p:txBody>
          <a:bodyPr>
            <a:normAutofit fontScale="90000"/>
          </a:bodyPr>
          <a:lstStyle/>
          <a:p>
            <a:r>
              <a:rPr lang="en-US" b="1" dirty="0">
                <a:hlinkClick r:id="rId4"/>
              </a:rPr>
              <a:t>University Colleges Admission Service</a:t>
            </a:r>
            <a:endParaRPr lang="en-GB" b="1" dirty="0"/>
          </a:p>
        </p:txBody>
      </p:sp>
      <p:sp>
        <p:nvSpPr>
          <p:cNvPr id="20" name="TextBox 19">
            <a:extLst>
              <a:ext uri="{FF2B5EF4-FFF2-40B4-BE49-F238E27FC236}">
                <a16:creationId xmlns:a16="http://schemas.microsoft.com/office/drawing/2014/main" id="{AB777493-42D5-47CD-94AA-028A6598011C}"/>
              </a:ext>
            </a:extLst>
          </p:cNvPr>
          <p:cNvSpPr txBox="1"/>
          <p:nvPr/>
        </p:nvSpPr>
        <p:spPr>
          <a:xfrm>
            <a:off x="4543639" y="686451"/>
            <a:ext cx="3086118" cy="584775"/>
          </a:xfrm>
          <a:prstGeom prst="rect">
            <a:avLst/>
          </a:prstGeom>
          <a:solidFill>
            <a:schemeClr val="accent5">
              <a:lumMod val="20000"/>
              <a:lumOff val="80000"/>
            </a:schemeClr>
          </a:solidFill>
        </p:spPr>
        <p:txBody>
          <a:bodyPr wrap="square" lIns="91440" tIns="45720" rIns="91440" bIns="45720" rtlCol="0" anchor="t">
            <a:spAutoFit/>
          </a:bodyPr>
          <a:lstStyle/>
          <a:p>
            <a:r>
              <a:rPr lang="en-US" sz="3200" dirty="0">
                <a:hlinkClick r:id="rId5"/>
              </a:rPr>
              <a:t>How to Apply?</a:t>
            </a:r>
            <a:endParaRPr lang="en-GB" sz="3200" dirty="0">
              <a:hlinkClick r:id="rId5"/>
            </a:endParaRPr>
          </a:p>
        </p:txBody>
      </p:sp>
      <p:pic>
        <p:nvPicPr>
          <p:cNvPr id="6" name="Online Media 5" title="How To Apply To University | UCAS Application Process">
            <a:hlinkClick r:id="" action="ppaction://noaction"/>
            <a:extLst>
              <a:ext uri="{FF2B5EF4-FFF2-40B4-BE49-F238E27FC236}">
                <a16:creationId xmlns:a16="http://schemas.microsoft.com/office/drawing/2014/main" id="{244679DE-8DC3-6D8D-DAD5-1791EA46D573}"/>
              </a:ext>
            </a:extLst>
          </p:cNvPr>
          <p:cNvPicPr>
            <a:picLocks noGrp="1" noRot="1" noChangeAspect="1"/>
          </p:cNvPicPr>
          <p:nvPr>
            <p:ph idx="1"/>
            <a:videoFile r:link="rId1"/>
          </p:nvPr>
        </p:nvPicPr>
        <p:blipFill>
          <a:blip r:embed="rId6"/>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1556594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FA21337-D6F7-46BC-BDB2-3AF135972527}"/>
              </a:ext>
            </a:extLst>
          </p:cNvPr>
          <p:cNvGraphicFramePr>
            <a:graphicFrameLocks noGrp="1"/>
          </p:cNvGraphicFramePr>
          <p:nvPr>
            <p:ph sz="half" idx="1"/>
            <p:extLst>
              <p:ext uri="{D42A27DB-BD31-4B8C-83A1-F6EECF244321}">
                <p14:modId xmlns:p14="http://schemas.microsoft.com/office/powerpoint/2010/main" val="1115947571"/>
              </p:ext>
            </p:extLst>
          </p:nvPr>
        </p:nvGraphicFramePr>
        <p:xfrm>
          <a:off x="368677" y="952499"/>
          <a:ext cx="5181600" cy="4869567"/>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4116399055"/>
                    </a:ext>
                  </a:extLst>
                </a:gridCol>
                <a:gridCol w="2590800">
                  <a:extLst>
                    <a:ext uri="{9D8B030D-6E8A-4147-A177-3AD203B41FA5}">
                      <a16:colId xmlns:a16="http://schemas.microsoft.com/office/drawing/2014/main" val="1636851356"/>
                    </a:ext>
                  </a:extLst>
                </a:gridCol>
              </a:tblGrid>
              <a:tr h="613952">
                <a:tc>
                  <a:txBody>
                    <a:bodyPr/>
                    <a:lstStyle/>
                    <a:p>
                      <a:r>
                        <a:rPr lang="en-GB" dirty="0"/>
                        <a:t>Course or University</a:t>
                      </a:r>
                    </a:p>
                  </a:txBody>
                  <a:tcPr/>
                </a:tc>
                <a:tc>
                  <a:txBody>
                    <a:bodyPr/>
                    <a:lstStyle/>
                    <a:p>
                      <a:r>
                        <a:rPr lang="en-GB" dirty="0"/>
                        <a:t>National Deadline</a:t>
                      </a:r>
                    </a:p>
                  </a:txBody>
                  <a:tcPr/>
                </a:tc>
                <a:extLst>
                  <a:ext uri="{0D108BD9-81ED-4DB2-BD59-A6C34878D82A}">
                    <a16:rowId xmlns:a16="http://schemas.microsoft.com/office/drawing/2014/main" val="3517509111"/>
                  </a:ext>
                </a:extLst>
              </a:tr>
              <a:tr h="613952">
                <a:tc>
                  <a:txBody>
                    <a:bodyPr/>
                    <a:lstStyle/>
                    <a:p>
                      <a:r>
                        <a:rPr lang="en-GB" dirty="0"/>
                        <a:t>Oxford and Cambridge</a:t>
                      </a:r>
                    </a:p>
                  </a:txBody>
                  <a:tcPr/>
                </a:tc>
                <a:tc>
                  <a:txBody>
                    <a:bodyPr/>
                    <a:lstStyle/>
                    <a:p>
                      <a:r>
                        <a:rPr lang="en-GB" dirty="0"/>
                        <a:t>15</a:t>
                      </a:r>
                      <a:r>
                        <a:rPr lang="en-GB" baseline="30000" dirty="0"/>
                        <a:t>th</a:t>
                      </a:r>
                      <a:r>
                        <a:rPr lang="en-GB" dirty="0"/>
                        <a:t> October</a:t>
                      </a:r>
                    </a:p>
                  </a:txBody>
                  <a:tcPr/>
                </a:tc>
                <a:extLst>
                  <a:ext uri="{0D108BD9-81ED-4DB2-BD59-A6C34878D82A}">
                    <a16:rowId xmlns:a16="http://schemas.microsoft.com/office/drawing/2014/main" val="2515801765"/>
                  </a:ext>
                </a:extLst>
              </a:tr>
              <a:tr h="1059699">
                <a:tc>
                  <a:txBody>
                    <a:bodyPr/>
                    <a:lstStyle/>
                    <a:p>
                      <a:r>
                        <a:rPr lang="en-GB" dirty="0"/>
                        <a:t>Medicine, Dentistry or Veterinary Sciences</a:t>
                      </a:r>
                    </a:p>
                  </a:txBody>
                  <a:tcPr/>
                </a:tc>
                <a:tc>
                  <a:txBody>
                    <a:bodyPr/>
                    <a:lstStyle/>
                    <a:p>
                      <a:r>
                        <a:rPr lang="en-GB" dirty="0"/>
                        <a:t>15</a:t>
                      </a:r>
                      <a:r>
                        <a:rPr lang="en-GB" baseline="30000" dirty="0"/>
                        <a:t>th</a:t>
                      </a:r>
                      <a:r>
                        <a:rPr lang="en-GB" dirty="0"/>
                        <a:t> October</a:t>
                      </a:r>
                    </a:p>
                    <a:p>
                      <a:endParaRPr lang="en-GB" dirty="0"/>
                    </a:p>
                  </a:txBody>
                  <a:tcPr/>
                </a:tc>
                <a:extLst>
                  <a:ext uri="{0D108BD9-81ED-4DB2-BD59-A6C34878D82A}">
                    <a16:rowId xmlns:a16="http://schemas.microsoft.com/office/drawing/2014/main" val="2427428937"/>
                  </a:ext>
                </a:extLst>
              </a:tr>
              <a:tr h="613952">
                <a:tc>
                  <a:txBody>
                    <a:bodyPr/>
                    <a:lstStyle/>
                    <a:p>
                      <a:r>
                        <a:rPr lang="en-GB" dirty="0"/>
                        <a:t>Other courses</a:t>
                      </a:r>
                    </a:p>
                  </a:txBody>
                  <a:tcPr/>
                </a:tc>
                <a:tc>
                  <a:txBody>
                    <a:bodyPr/>
                    <a:lstStyle/>
                    <a:p>
                      <a:r>
                        <a:rPr lang="en-GB" dirty="0"/>
                        <a:t>15</a:t>
                      </a:r>
                      <a:r>
                        <a:rPr lang="en-GB" baseline="30000" dirty="0"/>
                        <a:t>th</a:t>
                      </a:r>
                      <a:r>
                        <a:rPr lang="en-GB" dirty="0"/>
                        <a:t> January</a:t>
                      </a:r>
                    </a:p>
                  </a:txBody>
                  <a:tcPr/>
                </a:tc>
                <a:extLst>
                  <a:ext uri="{0D108BD9-81ED-4DB2-BD59-A6C34878D82A}">
                    <a16:rowId xmlns:a16="http://schemas.microsoft.com/office/drawing/2014/main" val="1880743816"/>
                  </a:ext>
                </a:extLst>
              </a:tr>
              <a:tr h="1968012">
                <a:tc>
                  <a:txBody>
                    <a:bodyPr/>
                    <a:lstStyle/>
                    <a:p>
                      <a:r>
                        <a:rPr lang="en-GB" dirty="0"/>
                        <a:t>Art</a:t>
                      </a:r>
                    </a:p>
                  </a:txBody>
                  <a:tcPr/>
                </a:tc>
                <a:tc>
                  <a:txBody>
                    <a:bodyPr/>
                    <a:lstStyle/>
                    <a:p>
                      <a:r>
                        <a:rPr lang="en-GB" dirty="0"/>
                        <a:t>Institutions may specify a different date (possibly in March) check with each organisation and UCAS</a:t>
                      </a:r>
                    </a:p>
                  </a:txBody>
                  <a:tcPr/>
                </a:tc>
                <a:extLst>
                  <a:ext uri="{0D108BD9-81ED-4DB2-BD59-A6C34878D82A}">
                    <a16:rowId xmlns:a16="http://schemas.microsoft.com/office/drawing/2014/main" val="1684432495"/>
                  </a:ext>
                </a:extLst>
              </a:tr>
            </a:tbl>
          </a:graphicData>
        </a:graphic>
      </p:graphicFrame>
      <p:sp>
        <p:nvSpPr>
          <p:cNvPr id="20" name="Content Placeholder 19">
            <a:extLst>
              <a:ext uri="{FF2B5EF4-FFF2-40B4-BE49-F238E27FC236}">
                <a16:creationId xmlns:a16="http://schemas.microsoft.com/office/drawing/2014/main" id="{65E0915F-D597-4D84-BEAA-EF5D3BA30D37}"/>
              </a:ext>
            </a:extLst>
          </p:cNvPr>
          <p:cNvSpPr>
            <a:spLocks noGrp="1"/>
          </p:cNvSpPr>
          <p:nvPr>
            <p:ph sz="half" idx="2"/>
          </p:nvPr>
        </p:nvSpPr>
        <p:spPr>
          <a:xfrm>
            <a:off x="5918200" y="952500"/>
            <a:ext cx="6045200" cy="5224463"/>
          </a:xfrm>
          <a:solidFill>
            <a:srgbClr val="FFFF00"/>
          </a:solidFill>
        </p:spPr>
        <p:txBody>
          <a:bodyPr>
            <a:noAutofit/>
          </a:bodyPr>
          <a:lstStyle/>
          <a:p>
            <a:pPr marL="0" indent="0">
              <a:buNone/>
            </a:pPr>
            <a:r>
              <a:rPr lang="en-US" sz="2000" b="1" dirty="0"/>
              <a:t>Set an Your Own Internal Deadline! </a:t>
            </a:r>
            <a:r>
              <a:rPr lang="en-US" sz="2000" dirty="0"/>
              <a:t>This means:</a:t>
            </a:r>
          </a:p>
          <a:p>
            <a:r>
              <a:rPr lang="en-US" sz="2000" dirty="0"/>
              <a:t>Personal statement and application are completed for…</a:t>
            </a:r>
          </a:p>
          <a:p>
            <a:pPr lvl="1"/>
            <a:r>
              <a:rPr lang="en-US" sz="1600" dirty="0"/>
              <a:t>Review and suggest any final revisions YOU should make</a:t>
            </a:r>
          </a:p>
          <a:p>
            <a:pPr lvl="1"/>
            <a:r>
              <a:rPr lang="en-US" sz="1600" dirty="0"/>
              <a:t>Arrange an appointment for final checking and sending</a:t>
            </a:r>
          </a:p>
          <a:p>
            <a:r>
              <a:rPr lang="en-US" sz="2000" dirty="0"/>
              <a:t>Personal Statements require many drafts and redrafts</a:t>
            </a:r>
          </a:p>
          <a:p>
            <a:pPr lvl="1"/>
            <a:r>
              <a:rPr lang="en-US" sz="1600" dirty="0"/>
              <a:t>Seek advice from your</a:t>
            </a:r>
          </a:p>
          <a:p>
            <a:pPr lvl="2"/>
            <a:r>
              <a:rPr lang="en-US" sz="1400" dirty="0"/>
              <a:t>Tutor and class teachers</a:t>
            </a:r>
          </a:p>
          <a:p>
            <a:pPr lvl="2"/>
            <a:r>
              <a:rPr lang="en-US" sz="1400" dirty="0"/>
              <a:t>Head of year</a:t>
            </a:r>
          </a:p>
          <a:p>
            <a:pPr lvl="2"/>
            <a:r>
              <a:rPr lang="en-US" sz="1400" dirty="0"/>
              <a:t>Careers leader</a:t>
            </a:r>
          </a:p>
          <a:p>
            <a:r>
              <a:rPr lang="en-US" sz="2000" dirty="0"/>
              <a:t>National Deadline:</a:t>
            </a:r>
          </a:p>
          <a:p>
            <a:pPr lvl="1"/>
            <a:r>
              <a:rPr lang="en-US" sz="1600" dirty="0"/>
              <a:t>Everyone’s (all applicant’s) deadline</a:t>
            </a:r>
          </a:p>
          <a:p>
            <a:pPr lvl="1"/>
            <a:r>
              <a:rPr lang="en-US" sz="1600" dirty="0"/>
              <a:t>Avoid IT crashes by submitting before the deadline</a:t>
            </a:r>
          </a:p>
          <a:p>
            <a:pPr lvl="1"/>
            <a:r>
              <a:rPr lang="en-US" sz="1600" dirty="0"/>
              <a:t>Your application must be considered</a:t>
            </a:r>
          </a:p>
          <a:p>
            <a:pPr lvl="1"/>
            <a:r>
              <a:rPr lang="en-US" sz="1600" dirty="0"/>
              <a:t>Submission after the deadline means the university decides whether to consider it.</a:t>
            </a:r>
            <a:endParaRPr lang="en-GB" sz="1600" dirty="0"/>
          </a:p>
        </p:txBody>
      </p:sp>
      <p:grpSp>
        <p:nvGrpSpPr>
          <p:cNvPr id="21" name="Group 20">
            <a:extLst>
              <a:ext uri="{FF2B5EF4-FFF2-40B4-BE49-F238E27FC236}">
                <a16:creationId xmlns:a16="http://schemas.microsoft.com/office/drawing/2014/main" id="{3024A793-1180-4089-8817-BDFF8C1755F8}"/>
              </a:ext>
            </a:extLst>
          </p:cNvPr>
          <p:cNvGrpSpPr/>
          <p:nvPr/>
        </p:nvGrpSpPr>
        <p:grpSpPr>
          <a:xfrm>
            <a:off x="-5" y="6343612"/>
            <a:ext cx="12173407" cy="500528"/>
            <a:chOff x="-5" y="6343612"/>
            <a:chExt cx="12173407" cy="500528"/>
          </a:xfrm>
        </p:grpSpPr>
        <p:sp>
          <p:nvSpPr>
            <p:cNvPr id="8" name="Rectangle 7"/>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
        <p:nvSpPr>
          <p:cNvPr id="12" name="Title 11">
            <a:extLst>
              <a:ext uri="{FF2B5EF4-FFF2-40B4-BE49-F238E27FC236}">
                <a16:creationId xmlns:a16="http://schemas.microsoft.com/office/drawing/2014/main" id="{F9CB95ED-C06F-4DE3-A565-E368F7254770}"/>
              </a:ext>
            </a:extLst>
          </p:cNvPr>
          <p:cNvSpPr txBox="1">
            <a:spLocks/>
          </p:cNvSpPr>
          <p:nvPr/>
        </p:nvSpPr>
        <p:spPr>
          <a:xfrm>
            <a:off x="821442" y="92188"/>
            <a:ext cx="10193516" cy="55874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hlinkClick r:id="rId3"/>
              </a:rPr>
              <a:t>University Colleges Admission Service</a:t>
            </a:r>
            <a:r>
              <a:rPr lang="en-US" b="1" dirty="0"/>
              <a:t> – Key Points &amp; Dates</a:t>
            </a:r>
            <a:endParaRPr lang="en-GB" b="1" dirty="0"/>
          </a:p>
        </p:txBody>
      </p:sp>
    </p:spTree>
    <p:extLst>
      <p:ext uri="{BB962C8B-B14F-4D97-AF65-F5344CB8AC3E}">
        <p14:creationId xmlns:p14="http://schemas.microsoft.com/office/powerpoint/2010/main" val="85405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DA00-F4D8-0B7E-1C9B-62DC9DEB493F}"/>
              </a:ext>
            </a:extLst>
          </p:cNvPr>
          <p:cNvSpPr>
            <a:spLocks noGrp="1"/>
          </p:cNvSpPr>
          <p:nvPr>
            <p:ph type="title"/>
          </p:nvPr>
        </p:nvSpPr>
        <p:spPr/>
        <p:txBody>
          <a:bodyPr/>
          <a:lstStyle/>
          <a:p>
            <a:r>
              <a:rPr lang="en-GB" b="1" dirty="0">
                <a:ea typeface="Calibri Light"/>
                <a:cs typeface="Calibri Light"/>
              </a:rPr>
              <a:t>Don’t worry!</a:t>
            </a:r>
            <a:endParaRPr lang="en-GB" b="1">
              <a:ea typeface="Calibri Light"/>
              <a:cs typeface="Calibri Light"/>
            </a:endParaRPr>
          </a:p>
        </p:txBody>
      </p:sp>
      <p:sp>
        <p:nvSpPr>
          <p:cNvPr id="3" name="Content Placeholder 2">
            <a:extLst>
              <a:ext uri="{FF2B5EF4-FFF2-40B4-BE49-F238E27FC236}">
                <a16:creationId xmlns:a16="http://schemas.microsoft.com/office/drawing/2014/main" id="{22D0584E-3C12-D326-B855-EB76928AD444}"/>
              </a:ext>
            </a:extLst>
          </p:cNvPr>
          <p:cNvSpPr>
            <a:spLocks noGrp="1"/>
          </p:cNvSpPr>
          <p:nvPr>
            <p:ph idx="1"/>
          </p:nvPr>
        </p:nvSpPr>
        <p:spPr/>
        <p:txBody>
          <a:bodyPr vert="horz" lIns="91440" tIns="45720" rIns="91440" bIns="45720" rtlCol="0" anchor="t">
            <a:normAutofit/>
          </a:bodyPr>
          <a:lstStyle/>
          <a:p>
            <a:r>
              <a:rPr lang="en-GB" dirty="0">
                <a:ea typeface="Calibri"/>
                <a:cs typeface="Calibri"/>
              </a:rPr>
              <a:t>All of this info will be provided to you again in future, so don't worry if you didn't make note of any dates.</a:t>
            </a:r>
          </a:p>
          <a:p>
            <a:r>
              <a:rPr lang="en-US" dirty="0">
                <a:ea typeface="Calibri"/>
                <a:cs typeface="Calibri"/>
              </a:rPr>
              <a:t>The school will help to walk you through the UCAS process in Sixth Form.</a:t>
            </a:r>
          </a:p>
        </p:txBody>
      </p:sp>
      <p:sp>
        <p:nvSpPr>
          <p:cNvPr id="5" name="Footer Placeholder 9">
            <a:extLst>
              <a:ext uri="{FF2B5EF4-FFF2-40B4-BE49-F238E27FC236}">
                <a16:creationId xmlns:a16="http://schemas.microsoft.com/office/drawing/2014/main" id="{A6F2E439-3B82-07C1-C876-9DE85EE4D4DF}"/>
              </a:ext>
            </a:extLst>
          </p:cNvPr>
          <p:cNvSpPr txBox="1">
            <a:spLocks/>
          </p:cNvSpPr>
          <p:nvPr/>
        </p:nvSpPr>
        <p:spPr bwMode="auto">
          <a:xfrm>
            <a:off x="307" y="6394994"/>
            <a:ext cx="12193659" cy="46095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Tree>
    <p:extLst>
      <p:ext uri="{BB962C8B-B14F-4D97-AF65-F5344CB8AC3E}">
        <p14:creationId xmlns:p14="http://schemas.microsoft.com/office/powerpoint/2010/main" val="19819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66D102C-4497-4A63-AA07-805CB4AB29D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Degree Apprenticeships</a:t>
            </a:r>
          </a:p>
        </p:txBody>
      </p:sp>
      <p:grpSp>
        <p:nvGrpSpPr>
          <p:cNvPr id="23" name="Group 22">
            <a:extLst>
              <a:ext uri="{FF2B5EF4-FFF2-40B4-BE49-F238E27FC236}">
                <a16:creationId xmlns:a16="http://schemas.microsoft.com/office/drawing/2014/main" id="{D5B29C9F-F214-41CE-9AA2-53D00B0CA5A4}"/>
              </a:ext>
            </a:extLst>
          </p:cNvPr>
          <p:cNvGrpSpPr/>
          <p:nvPr/>
        </p:nvGrpSpPr>
        <p:grpSpPr>
          <a:xfrm>
            <a:off x="-5" y="6343612"/>
            <a:ext cx="12173407" cy="500528"/>
            <a:chOff x="-5" y="6343612"/>
            <a:chExt cx="12173407" cy="500528"/>
          </a:xfrm>
        </p:grpSpPr>
        <p:sp>
          <p:nvSpPr>
            <p:cNvPr id="24" name="Rectangle 23">
              <a:extLst>
                <a:ext uri="{FF2B5EF4-FFF2-40B4-BE49-F238E27FC236}">
                  <a16:creationId xmlns:a16="http://schemas.microsoft.com/office/drawing/2014/main" id="{F22ADE3A-374C-49C8-BF9D-14BE0825B527}"/>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Footer Placeholder 9">
              <a:extLst>
                <a:ext uri="{FF2B5EF4-FFF2-40B4-BE49-F238E27FC236}">
                  <a16:creationId xmlns:a16="http://schemas.microsoft.com/office/drawing/2014/main" id="{9A83823C-C98D-426E-A35D-6ADEF74E74F3}"/>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pic>
        <p:nvPicPr>
          <p:cNvPr id="4" name="Online Media 3" title="The pros and cons of Degree Apprenticeships">
            <a:hlinkClick r:id="" action="ppaction://noaction"/>
            <a:extLst>
              <a:ext uri="{FF2B5EF4-FFF2-40B4-BE49-F238E27FC236}">
                <a16:creationId xmlns:a16="http://schemas.microsoft.com/office/drawing/2014/main" id="{546A3B2E-3B26-537B-B915-26237722039E}"/>
              </a:ext>
            </a:extLst>
          </p:cNvPr>
          <p:cNvPicPr>
            <a:picLocks noGrp="1" noRot="1" noChangeAspect="1"/>
          </p:cNvPicPr>
          <p:nvPr>
            <p:ph idx="1"/>
            <a:videoFile r:link="rId1"/>
          </p:nvPr>
        </p:nvPicPr>
        <p:blipFill>
          <a:blip r:embed="rId4"/>
          <a:stretch>
            <a:fillRect/>
          </a:stretch>
        </p:blipFill>
        <p:spPr>
          <a:xfrm>
            <a:off x="4204154" y="1259568"/>
            <a:ext cx="7700963" cy="4351338"/>
          </a:xfrm>
          <a:prstGeom prst="rect">
            <a:avLst/>
          </a:prstGeom>
        </p:spPr>
      </p:pic>
    </p:spTree>
    <p:extLst>
      <p:ext uri="{BB962C8B-B14F-4D97-AF65-F5344CB8AC3E}">
        <p14:creationId xmlns:p14="http://schemas.microsoft.com/office/powerpoint/2010/main" val="3363087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431A34-D68A-9605-7959-61136FCDFE0F}"/>
            </a:ext>
          </a:extLst>
        </p:cNvPr>
        <p:cNvGrpSpPr/>
        <p:nvPr/>
      </p:nvGrpSpPr>
      <p:grpSpPr>
        <a:xfrm>
          <a:off x="0" y="0"/>
          <a:ext cx="0" cy="0"/>
          <a:chOff x="0" y="0"/>
          <a:chExt cx="0" cy="0"/>
        </a:xfrm>
      </p:grpSpPr>
      <p:sp>
        <p:nvSpPr>
          <p:cNvPr id="52" name="Down Arrow 7">
            <a:extLst>
              <a:ext uri="{FF2B5EF4-FFF2-40B4-BE49-F238E27FC236}">
                <a16:creationId xmlns:a16="http://schemas.microsoft.com/office/drawing/2014/main" id="{3F435E32-672E-3CA0-BDC4-B2877A7BA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09B5059-7D7C-B207-270A-8954843437C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dirty="0">
                <a:solidFill>
                  <a:srgbClr val="FFFFFF"/>
                </a:solidFill>
              </a:rPr>
              <a:t>A Day in the Life of an Apprentice</a:t>
            </a:r>
            <a:endParaRPr lang="en-US" sz="2800" kern="1200" dirty="0">
              <a:solidFill>
                <a:srgbClr val="FFFFFF"/>
              </a:solidFill>
              <a:latin typeface="+mj-lt"/>
              <a:ea typeface="Calibri Light"/>
              <a:cs typeface="Calibri Light"/>
            </a:endParaRPr>
          </a:p>
        </p:txBody>
      </p:sp>
      <p:grpSp>
        <p:nvGrpSpPr>
          <p:cNvPr id="23" name="Group 22">
            <a:extLst>
              <a:ext uri="{FF2B5EF4-FFF2-40B4-BE49-F238E27FC236}">
                <a16:creationId xmlns:a16="http://schemas.microsoft.com/office/drawing/2014/main" id="{9E98718A-BE35-435C-7A26-122E2CDEF2A0}"/>
              </a:ext>
            </a:extLst>
          </p:cNvPr>
          <p:cNvGrpSpPr/>
          <p:nvPr/>
        </p:nvGrpSpPr>
        <p:grpSpPr>
          <a:xfrm>
            <a:off x="-5" y="6343612"/>
            <a:ext cx="12173407" cy="500528"/>
            <a:chOff x="-5" y="6343612"/>
            <a:chExt cx="12173407" cy="500528"/>
          </a:xfrm>
        </p:grpSpPr>
        <p:sp>
          <p:nvSpPr>
            <p:cNvPr id="24" name="Rectangle 23">
              <a:extLst>
                <a:ext uri="{FF2B5EF4-FFF2-40B4-BE49-F238E27FC236}">
                  <a16:creationId xmlns:a16="http://schemas.microsoft.com/office/drawing/2014/main" id="{DFCCE32D-8153-01FF-4B3F-A12DF1D32A87}"/>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Footer Placeholder 9">
              <a:extLst>
                <a:ext uri="{FF2B5EF4-FFF2-40B4-BE49-F238E27FC236}">
                  <a16:creationId xmlns:a16="http://schemas.microsoft.com/office/drawing/2014/main" id="{86562105-5636-4114-AE2C-7ED209C76F58}"/>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pic>
        <p:nvPicPr>
          <p:cNvPr id="5" name="Online Media 4" title="A day in the life of a Solicitor apprentice">
            <a:hlinkClick r:id="" action="ppaction://noaction"/>
            <a:extLst>
              <a:ext uri="{FF2B5EF4-FFF2-40B4-BE49-F238E27FC236}">
                <a16:creationId xmlns:a16="http://schemas.microsoft.com/office/drawing/2014/main" id="{8CB59724-79F2-A8A7-8CB0-831FB883E87A}"/>
              </a:ext>
            </a:extLst>
          </p:cNvPr>
          <p:cNvPicPr>
            <a:picLocks noGrp="1" noRot="1" noChangeAspect="1"/>
          </p:cNvPicPr>
          <p:nvPr>
            <p:ph idx="1"/>
            <a:videoFile r:link="rId1"/>
          </p:nvPr>
        </p:nvPicPr>
        <p:blipFill>
          <a:blip r:embed="rId4"/>
          <a:stretch>
            <a:fillRect/>
          </a:stretch>
        </p:blipFill>
        <p:spPr>
          <a:xfrm>
            <a:off x="4204154" y="1259568"/>
            <a:ext cx="7700963" cy="4351338"/>
          </a:xfrm>
          <a:prstGeom prst="rect">
            <a:avLst/>
          </a:prstGeom>
        </p:spPr>
      </p:pic>
    </p:spTree>
    <p:extLst>
      <p:ext uri="{BB962C8B-B14F-4D97-AF65-F5344CB8AC3E}">
        <p14:creationId xmlns:p14="http://schemas.microsoft.com/office/powerpoint/2010/main" val="23059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emale interior designers browsing fabric swatches">
            <a:extLst>
              <a:ext uri="{FF2B5EF4-FFF2-40B4-BE49-F238E27FC236}">
                <a16:creationId xmlns:a16="http://schemas.microsoft.com/office/drawing/2014/main" id="{C8E483BC-8800-433A-B937-156227A8CD2E}"/>
              </a:ext>
            </a:extLst>
          </p:cNvPr>
          <p:cNvPicPr>
            <a:picLocks noChangeAspect="1"/>
          </p:cNvPicPr>
          <p:nvPr/>
        </p:nvPicPr>
        <p:blipFill rotWithShape="1">
          <a:blip r:embed="rId3">
            <a:extLst>
              <a:ext uri="{28A0092B-C50C-407E-A947-70E740481C1C}">
                <a14:useLocalDpi xmlns:a14="http://schemas.microsoft.com/office/drawing/2010/main" val="0"/>
              </a:ext>
            </a:extLst>
          </a:blip>
          <a:srcRect t="6655" r="-2" b="2437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Picture 13" descr="College students at graduation">
            <a:extLst>
              <a:ext uri="{FF2B5EF4-FFF2-40B4-BE49-F238E27FC236}">
                <a16:creationId xmlns:a16="http://schemas.microsoft.com/office/drawing/2014/main" id="{00A88BEC-6AA1-4134-841C-F3E706461A19}"/>
              </a:ext>
            </a:extLst>
          </p:cNvPr>
          <p:cNvPicPr>
            <a:picLocks noChangeAspect="1"/>
          </p:cNvPicPr>
          <p:nvPr/>
        </p:nvPicPr>
        <p:blipFill rotWithShape="1">
          <a:blip r:embed="rId4">
            <a:extLst>
              <a:ext uri="{28A0092B-C50C-407E-A947-70E740481C1C}">
                <a14:useLocalDpi xmlns:a14="http://schemas.microsoft.com/office/drawing/2010/main" val="0"/>
              </a:ext>
            </a:extLst>
          </a:blip>
          <a:srcRect t="11020" r="-2" b="200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8" name="Freeform: Shape 13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0" name="Freeform: Shape 13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tle 6">
            <a:extLst>
              <a:ext uri="{FF2B5EF4-FFF2-40B4-BE49-F238E27FC236}">
                <a16:creationId xmlns:a16="http://schemas.microsoft.com/office/drawing/2014/main" id="{066D102C-4497-4A63-AA07-805CB4AB29D0}"/>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Degree Apprenticeships</a:t>
            </a:r>
          </a:p>
        </p:txBody>
      </p:sp>
      <p:sp>
        <p:nvSpPr>
          <p:cNvPr id="142" name="Rectangle 1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4" name="Rectangle 1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TextBox 14">
            <a:extLst>
              <a:ext uri="{FF2B5EF4-FFF2-40B4-BE49-F238E27FC236}">
                <a16:creationId xmlns:a16="http://schemas.microsoft.com/office/drawing/2014/main" id="{5841559E-DAF8-43DE-A6E6-A59AAF6D24E9}"/>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Combine full time work with part time university study (3-6 years).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Same expectations as any other employee! A career with high level training.</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No tuition fees!  Government and employer funded.</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Min 30 hours per week for 30 weeks @ employer for a paid salary.</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grpSp>
        <p:nvGrpSpPr>
          <p:cNvPr id="78" name="Group 77">
            <a:extLst>
              <a:ext uri="{FF2B5EF4-FFF2-40B4-BE49-F238E27FC236}">
                <a16:creationId xmlns:a16="http://schemas.microsoft.com/office/drawing/2014/main" id="{922F7BFA-2D09-42EB-9C43-F6FE01303313}"/>
              </a:ext>
            </a:extLst>
          </p:cNvPr>
          <p:cNvGrpSpPr/>
          <p:nvPr/>
        </p:nvGrpSpPr>
        <p:grpSpPr>
          <a:xfrm>
            <a:off x="-5" y="6343612"/>
            <a:ext cx="12173407" cy="500528"/>
            <a:chOff x="-5" y="6343612"/>
            <a:chExt cx="12173407" cy="500528"/>
          </a:xfrm>
        </p:grpSpPr>
        <p:sp>
          <p:nvSpPr>
            <p:cNvPr id="85" name="Rectangle 84">
              <a:extLst>
                <a:ext uri="{FF2B5EF4-FFF2-40B4-BE49-F238E27FC236}">
                  <a16:creationId xmlns:a16="http://schemas.microsoft.com/office/drawing/2014/main" id="{08A7F990-7138-4FD7-B9BA-EBB25AA6726B}"/>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ooter Placeholder 9">
              <a:extLst>
                <a:ext uri="{FF2B5EF4-FFF2-40B4-BE49-F238E27FC236}">
                  <a16:creationId xmlns:a16="http://schemas.microsoft.com/office/drawing/2014/main" id="{F8EB398C-F6F0-4B72-9826-CD2D9E144328}"/>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GB" altLang="en-US" sz="1600" b="1">
                  <a:solidFill>
                    <a:sysClr val="windowText" lastClr="000000"/>
                  </a:solidFill>
                </a:rPr>
                <a:t>Living in the Wider World: Careers</a:t>
              </a:r>
              <a:endParaRPr lang="en-GB" sz="1600">
                <a:solidFill>
                  <a:sysClr val="windowText" lastClr="000000"/>
                </a:solidFill>
              </a:endParaRPr>
            </a:p>
          </p:txBody>
        </p:sp>
      </p:grpSp>
    </p:spTree>
    <p:extLst>
      <p:ext uri="{BB962C8B-B14F-4D97-AF65-F5344CB8AC3E}">
        <p14:creationId xmlns:p14="http://schemas.microsoft.com/office/powerpoint/2010/main" val="79376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09C8-7A23-4449-A931-D073A55AD351}"/>
              </a:ext>
            </a:extLst>
          </p:cNvPr>
          <p:cNvSpPr>
            <a:spLocks noGrp="1"/>
          </p:cNvSpPr>
          <p:nvPr>
            <p:ph type="title"/>
          </p:nvPr>
        </p:nvSpPr>
        <p:spPr>
          <a:xfrm>
            <a:off x="838200" y="365125"/>
            <a:ext cx="10515600" cy="748165"/>
          </a:xfrm>
        </p:spPr>
        <p:txBody>
          <a:bodyPr/>
          <a:lstStyle/>
          <a:p>
            <a:r>
              <a:rPr lang="en-US" dirty="0"/>
              <a:t>Degree Apprenticeship Applications</a:t>
            </a:r>
            <a:endParaRPr lang="en-GB" dirty="0"/>
          </a:p>
        </p:txBody>
      </p:sp>
      <p:sp>
        <p:nvSpPr>
          <p:cNvPr id="3" name="Content Placeholder 2">
            <a:extLst>
              <a:ext uri="{FF2B5EF4-FFF2-40B4-BE49-F238E27FC236}">
                <a16:creationId xmlns:a16="http://schemas.microsoft.com/office/drawing/2014/main" id="{9AD3001E-314A-4C2E-A164-488090A2B75F}"/>
              </a:ext>
            </a:extLst>
          </p:cNvPr>
          <p:cNvSpPr>
            <a:spLocks noGrp="1"/>
          </p:cNvSpPr>
          <p:nvPr>
            <p:ph idx="1"/>
          </p:nvPr>
        </p:nvSpPr>
        <p:spPr>
          <a:xfrm>
            <a:off x="250372" y="1116237"/>
            <a:ext cx="4713514" cy="5063673"/>
          </a:xfrm>
        </p:spPr>
        <p:txBody>
          <a:bodyPr>
            <a:normAutofit fontScale="70000" lnSpcReduction="20000"/>
          </a:bodyPr>
          <a:lstStyle/>
          <a:p>
            <a:r>
              <a:rPr lang="en-US" dirty="0"/>
              <a:t>Find opportunities by</a:t>
            </a:r>
          </a:p>
          <a:p>
            <a:pPr lvl="1"/>
            <a:r>
              <a:rPr lang="en-US" dirty="0"/>
              <a:t>UCAS (official)</a:t>
            </a:r>
          </a:p>
          <a:p>
            <a:pPr lvl="1"/>
            <a:r>
              <a:rPr lang="en-GB" dirty="0">
                <a:hlinkClick r:id="rId4"/>
              </a:rPr>
              <a:t>https://www.gov.uk/apply-apprenticeship</a:t>
            </a:r>
            <a:r>
              <a:rPr lang="en-GB" dirty="0"/>
              <a:t> (official)</a:t>
            </a:r>
          </a:p>
          <a:p>
            <a:pPr lvl="1"/>
            <a:r>
              <a:rPr lang="en-GB" dirty="0">
                <a:hlinkClick r:id="rId5"/>
              </a:rPr>
              <a:t>https://www.ratemyapprenticeship.co.uk/</a:t>
            </a:r>
            <a:r>
              <a:rPr lang="en-GB" dirty="0"/>
              <a:t> (advice)</a:t>
            </a:r>
          </a:p>
          <a:p>
            <a:pPr lvl="1"/>
            <a:r>
              <a:rPr lang="en-GB" dirty="0"/>
              <a:t>Many other sites</a:t>
            </a:r>
          </a:p>
          <a:p>
            <a:r>
              <a:rPr lang="en-GB" dirty="0"/>
              <a:t>When to apply</a:t>
            </a:r>
          </a:p>
          <a:p>
            <a:pPr lvl="1"/>
            <a:r>
              <a:rPr lang="en-GB" dirty="0"/>
              <a:t>Just like any employment opportunity</a:t>
            </a:r>
          </a:p>
          <a:p>
            <a:pPr lvl="2"/>
            <a:r>
              <a:rPr lang="en-GB" dirty="0"/>
              <a:t>When they are advertised throughout the year</a:t>
            </a:r>
          </a:p>
          <a:p>
            <a:r>
              <a:rPr lang="en-GB" dirty="0"/>
              <a:t>How to apply</a:t>
            </a:r>
          </a:p>
          <a:p>
            <a:pPr lvl="1"/>
            <a:r>
              <a:rPr lang="en-GB" dirty="0"/>
              <a:t>Through the employer’s website or their own process – it could be (some, all or different methods)…</a:t>
            </a:r>
          </a:p>
          <a:p>
            <a:pPr lvl="2"/>
            <a:r>
              <a:rPr lang="en-GB" dirty="0"/>
              <a:t>Application form</a:t>
            </a:r>
          </a:p>
          <a:p>
            <a:pPr lvl="2"/>
            <a:r>
              <a:rPr lang="en-GB" dirty="0"/>
              <a:t>Interview – telephone, video call, face-to-face, panel, multiple times</a:t>
            </a:r>
          </a:p>
          <a:p>
            <a:pPr lvl="2"/>
            <a:r>
              <a:rPr lang="en-GB" dirty="0"/>
              <a:t>Tests or exams</a:t>
            </a:r>
          </a:p>
          <a:p>
            <a:pPr lvl="2"/>
            <a:r>
              <a:rPr lang="en-GB" dirty="0"/>
              <a:t>Presentation</a:t>
            </a:r>
          </a:p>
          <a:p>
            <a:pPr lvl="2"/>
            <a:r>
              <a:rPr lang="en-GB" dirty="0"/>
              <a:t>In-tray exercises</a:t>
            </a:r>
          </a:p>
          <a:p>
            <a:pPr lvl="2"/>
            <a:r>
              <a:rPr lang="en-GB" dirty="0"/>
              <a:t>Assessment days</a:t>
            </a:r>
          </a:p>
          <a:p>
            <a:pPr lvl="2"/>
            <a:endParaRPr lang="en-GB" dirty="0"/>
          </a:p>
        </p:txBody>
      </p:sp>
      <p:pic>
        <p:nvPicPr>
          <p:cNvPr id="4" name="Online Media 3" title="How to apply for an apprenticeship">
            <a:hlinkClick r:id="" action="ppaction://media"/>
            <a:extLst>
              <a:ext uri="{FF2B5EF4-FFF2-40B4-BE49-F238E27FC236}">
                <a16:creationId xmlns:a16="http://schemas.microsoft.com/office/drawing/2014/main" id="{1F9A7F0C-75FE-4875-B33C-A3C0F64FB5E3}"/>
              </a:ext>
            </a:extLst>
          </p:cNvPr>
          <p:cNvPicPr>
            <a:picLocks noRot="1" noChangeAspect="1"/>
          </p:cNvPicPr>
          <p:nvPr>
            <a:videoFile r:link="rId1"/>
          </p:nvPr>
        </p:nvPicPr>
        <p:blipFill>
          <a:blip r:embed="rId6"/>
          <a:stretch>
            <a:fillRect/>
          </a:stretch>
        </p:blipFill>
        <p:spPr>
          <a:xfrm>
            <a:off x="4963886" y="1631496"/>
            <a:ext cx="6814457" cy="3833132"/>
          </a:xfrm>
          <a:prstGeom prst="rect">
            <a:avLst/>
          </a:prstGeom>
        </p:spPr>
      </p:pic>
      <p:grpSp>
        <p:nvGrpSpPr>
          <p:cNvPr id="22" name="Group 21">
            <a:extLst>
              <a:ext uri="{FF2B5EF4-FFF2-40B4-BE49-F238E27FC236}">
                <a16:creationId xmlns:a16="http://schemas.microsoft.com/office/drawing/2014/main" id="{6E1E52AA-E862-4B3A-8EC1-EC2688F9BD15}"/>
              </a:ext>
            </a:extLst>
          </p:cNvPr>
          <p:cNvGrpSpPr/>
          <p:nvPr/>
        </p:nvGrpSpPr>
        <p:grpSpPr>
          <a:xfrm>
            <a:off x="-5" y="6343612"/>
            <a:ext cx="12173407" cy="500528"/>
            <a:chOff x="-5" y="6343612"/>
            <a:chExt cx="12173407" cy="500528"/>
          </a:xfrm>
        </p:grpSpPr>
        <p:sp>
          <p:nvSpPr>
            <p:cNvPr id="24" name="Rectangle 23">
              <a:extLst>
                <a:ext uri="{FF2B5EF4-FFF2-40B4-BE49-F238E27FC236}">
                  <a16:creationId xmlns:a16="http://schemas.microsoft.com/office/drawing/2014/main" id="{86C4E5F0-E5AB-4AA3-BC81-FF9DAE84C4A1}"/>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ooter Placeholder 9">
              <a:extLst>
                <a:ext uri="{FF2B5EF4-FFF2-40B4-BE49-F238E27FC236}">
                  <a16:creationId xmlns:a16="http://schemas.microsoft.com/office/drawing/2014/main" id="{EA803EDB-E7DB-4A15-A027-E9A885FB7241}"/>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Tree>
    <p:extLst>
      <p:ext uri="{BB962C8B-B14F-4D97-AF65-F5344CB8AC3E}">
        <p14:creationId xmlns:p14="http://schemas.microsoft.com/office/powerpoint/2010/main" val="26535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421C8-4DB5-4B59-9838-5A80E3E0520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University or Degree Apprenticeship?</a:t>
            </a:r>
          </a:p>
        </p:txBody>
      </p:sp>
      <p:pic>
        <p:nvPicPr>
          <p:cNvPr id="4" name="Online Media 3" title="Apprenticeships vs university: which is best? | FT Schools">
            <a:hlinkClick r:id="" action="ppaction://media"/>
            <a:extLst>
              <a:ext uri="{FF2B5EF4-FFF2-40B4-BE49-F238E27FC236}">
                <a16:creationId xmlns:a16="http://schemas.microsoft.com/office/drawing/2014/main" id="{128DD85C-D184-4495-814A-0242BECD6682}"/>
              </a:ext>
            </a:extLst>
          </p:cNvPr>
          <p:cNvPicPr>
            <a:picLocks noGrp="1" noRot="1" noChangeAspect="1"/>
          </p:cNvPicPr>
          <p:nvPr>
            <p:ph idx="1"/>
            <a:videoFile r:link="rId1"/>
          </p:nvPr>
        </p:nvPicPr>
        <p:blipFill>
          <a:blip r:embed="rId4"/>
          <a:stretch>
            <a:fillRect/>
          </a:stretch>
        </p:blipFill>
        <p:spPr>
          <a:xfrm>
            <a:off x="4221849" y="1208314"/>
            <a:ext cx="7876421" cy="4430486"/>
          </a:xfrm>
          <a:prstGeom prst="rect">
            <a:avLst/>
          </a:prstGeom>
        </p:spPr>
      </p:pic>
      <p:grpSp>
        <p:nvGrpSpPr>
          <p:cNvPr id="7" name="Group 6">
            <a:extLst>
              <a:ext uri="{FF2B5EF4-FFF2-40B4-BE49-F238E27FC236}">
                <a16:creationId xmlns:a16="http://schemas.microsoft.com/office/drawing/2014/main" id="{FD543958-7B53-48A7-B54C-4C30BAE198E9}"/>
              </a:ext>
            </a:extLst>
          </p:cNvPr>
          <p:cNvGrpSpPr/>
          <p:nvPr/>
        </p:nvGrpSpPr>
        <p:grpSpPr>
          <a:xfrm>
            <a:off x="-5" y="6343612"/>
            <a:ext cx="12173407" cy="500528"/>
            <a:chOff x="-5" y="6343612"/>
            <a:chExt cx="12173407" cy="500528"/>
          </a:xfrm>
        </p:grpSpPr>
        <p:sp>
          <p:nvSpPr>
            <p:cNvPr id="8" name="Rectangle 7">
              <a:extLst>
                <a:ext uri="{FF2B5EF4-FFF2-40B4-BE49-F238E27FC236}">
                  <a16:creationId xmlns:a16="http://schemas.microsoft.com/office/drawing/2014/main" id="{69501F70-A30D-4F52-B0AD-61E6992B652A}"/>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ooter Placeholder 9">
              <a:extLst>
                <a:ext uri="{FF2B5EF4-FFF2-40B4-BE49-F238E27FC236}">
                  <a16:creationId xmlns:a16="http://schemas.microsoft.com/office/drawing/2014/main" id="{86DF5F69-73E5-4A37-851A-552FA3B7C632}"/>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Tree>
    <p:extLst>
      <p:ext uri="{BB962C8B-B14F-4D97-AF65-F5344CB8AC3E}">
        <p14:creationId xmlns:p14="http://schemas.microsoft.com/office/powerpoint/2010/main" val="39714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3A74-96D0-4418-BACC-83E147798962}"/>
              </a:ext>
            </a:extLst>
          </p:cNvPr>
          <p:cNvSpPr>
            <a:spLocks noGrp="1"/>
          </p:cNvSpPr>
          <p:nvPr>
            <p:ph type="title"/>
          </p:nvPr>
        </p:nvSpPr>
        <p:spPr>
          <a:xfrm>
            <a:off x="396573" y="320675"/>
            <a:ext cx="11407487" cy="811439"/>
          </a:xfrm>
        </p:spPr>
        <p:txBody>
          <a:bodyPr>
            <a:normAutofit fontScale="90000"/>
          </a:bodyPr>
          <a:lstStyle/>
          <a:p>
            <a:r>
              <a:rPr lang="en-US" sz="5400"/>
              <a:t>Employment – Points to Consider</a:t>
            </a:r>
            <a:endParaRPr lang="en-GB" sz="5400"/>
          </a:p>
        </p:txBody>
      </p:sp>
      <p:sp>
        <p:nvSpPr>
          <p:cNvPr id="25"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32E9272-8712-4093-8E88-FB78227E2BF4}"/>
              </a:ext>
            </a:extLst>
          </p:cNvPr>
          <p:cNvGrpSpPr/>
          <p:nvPr/>
        </p:nvGrpSpPr>
        <p:grpSpPr>
          <a:xfrm>
            <a:off x="387940" y="1132114"/>
            <a:ext cx="4268500" cy="1412271"/>
            <a:chOff x="1403655" y="1216"/>
            <a:chExt cx="2687554" cy="1612532"/>
          </a:xfrm>
        </p:grpSpPr>
        <p:sp>
          <p:nvSpPr>
            <p:cNvPr id="27" name="Rectangle 26">
              <a:extLst>
                <a:ext uri="{FF2B5EF4-FFF2-40B4-BE49-F238E27FC236}">
                  <a16:creationId xmlns:a16="http://schemas.microsoft.com/office/drawing/2014/main" id="{F7E49DE2-B7E5-422D-8466-04C4DCC01C1D}"/>
                </a:ext>
              </a:extLst>
            </p:cNvPr>
            <p:cNvSpPr/>
            <p:nvPr/>
          </p:nvSpPr>
          <p:spPr>
            <a:xfrm>
              <a:off x="1403655" y="1216"/>
              <a:ext cx="2687554" cy="161253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8" name="TextBox 27">
              <a:extLst>
                <a:ext uri="{FF2B5EF4-FFF2-40B4-BE49-F238E27FC236}">
                  <a16:creationId xmlns:a16="http://schemas.microsoft.com/office/drawing/2014/main" id="{0FD3EAF1-8A20-45B4-8DAA-358CDD0B124C}"/>
                </a:ext>
              </a:extLst>
            </p:cNvPr>
            <p:cNvSpPr txBox="1"/>
            <p:nvPr/>
          </p:nvSpPr>
          <p:spPr>
            <a:xfrm>
              <a:off x="1403655" y="1216"/>
              <a:ext cx="2687554" cy="16125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4000" kern="1200"/>
                <a:t>What are your goals and aspirations?</a:t>
              </a:r>
            </a:p>
          </p:txBody>
        </p:sp>
      </p:grpSp>
      <p:grpSp>
        <p:nvGrpSpPr>
          <p:cNvPr id="29" name="Group 28">
            <a:extLst>
              <a:ext uri="{FF2B5EF4-FFF2-40B4-BE49-F238E27FC236}">
                <a16:creationId xmlns:a16="http://schemas.microsoft.com/office/drawing/2014/main" id="{501D0A2F-FCF5-48F0-A0CA-217E02D95557}"/>
              </a:ext>
            </a:extLst>
          </p:cNvPr>
          <p:cNvGrpSpPr/>
          <p:nvPr/>
        </p:nvGrpSpPr>
        <p:grpSpPr>
          <a:xfrm>
            <a:off x="4689357" y="1132114"/>
            <a:ext cx="3483093" cy="1412271"/>
            <a:chOff x="8719932" y="1251139"/>
            <a:chExt cx="2687554" cy="1733112"/>
          </a:xfrm>
        </p:grpSpPr>
        <p:sp>
          <p:nvSpPr>
            <p:cNvPr id="30" name="Rectangle 29">
              <a:extLst>
                <a:ext uri="{FF2B5EF4-FFF2-40B4-BE49-F238E27FC236}">
                  <a16:creationId xmlns:a16="http://schemas.microsoft.com/office/drawing/2014/main" id="{0305E6FA-AF83-4008-A908-84D7483CB709}"/>
                </a:ext>
              </a:extLst>
            </p:cNvPr>
            <p:cNvSpPr/>
            <p:nvPr/>
          </p:nvSpPr>
          <p:spPr>
            <a:xfrm>
              <a:off x="8719932" y="1251139"/>
              <a:ext cx="2687554" cy="1612532"/>
            </a:xfrm>
            <a:prstGeom prst="rect">
              <a:avLst/>
            </a:prstGeom>
          </p:spPr>
          <p:style>
            <a:lnRef idx="2">
              <a:schemeClr val="lt1">
                <a:hueOff val="0"/>
                <a:satOff val="0"/>
                <a:lumOff val="0"/>
                <a:alphaOff val="0"/>
              </a:schemeClr>
            </a:lnRef>
            <a:fillRef idx="1">
              <a:schemeClr val="accent2">
                <a:hueOff val="-242561"/>
                <a:satOff val="-13988"/>
                <a:lumOff val="1438"/>
                <a:alphaOff val="0"/>
              </a:schemeClr>
            </a:fillRef>
            <a:effectRef idx="0">
              <a:schemeClr val="accent2">
                <a:hueOff val="-242561"/>
                <a:satOff val="-13988"/>
                <a:lumOff val="1438"/>
                <a:alphaOff val="0"/>
              </a:schemeClr>
            </a:effectRef>
            <a:fontRef idx="minor">
              <a:schemeClr val="lt1"/>
            </a:fontRef>
          </p:style>
          <p:txBody>
            <a:bodyPr/>
            <a:lstStyle/>
            <a:p>
              <a:endParaRPr lang="en-GB"/>
            </a:p>
          </p:txBody>
        </p:sp>
        <p:sp>
          <p:nvSpPr>
            <p:cNvPr id="31" name="TextBox 30">
              <a:extLst>
                <a:ext uri="{FF2B5EF4-FFF2-40B4-BE49-F238E27FC236}">
                  <a16:creationId xmlns:a16="http://schemas.microsoft.com/office/drawing/2014/main" id="{415F3A47-CB3F-4277-BE17-8B21702BC67D}"/>
                </a:ext>
              </a:extLst>
            </p:cNvPr>
            <p:cNvSpPr txBox="1"/>
            <p:nvPr/>
          </p:nvSpPr>
          <p:spPr>
            <a:xfrm>
              <a:off x="8719932" y="1371719"/>
              <a:ext cx="2687554" cy="16125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400" kern="1200"/>
                <a:t>Are you using it as a gap year to decide your future?</a:t>
              </a:r>
            </a:p>
          </p:txBody>
        </p:sp>
      </p:grpSp>
      <p:grpSp>
        <p:nvGrpSpPr>
          <p:cNvPr id="32" name="Group 31">
            <a:extLst>
              <a:ext uri="{FF2B5EF4-FFF2-40B4-BE49-F238E27FC236}">
                <a16:creationId xmlns:a16="http://schemas.microsoft.com/office/drawing/2014/main" id="{C9CCA33E-E2C6-4CD7-90AE-CC698908C334}"/>
              </a:ext>
            </a:extLst>
          </p:cNvPr>
          <p:cNvGrpSpPr/>
          <p:nvPr/>
        </p:nvGrpSpPr>
        <p:grpSpPr>
          <a:xfrm>
            <a:off x="8351316" y="1132114"/>
            <a:ext cx="3564839" cy="2138903"/>
            <a:chOff x="0" y="371625"/>
            <a:chExt cx="3564839" cy="2138903"/>
          </a:xfrm>
        </p:grpSpPr>
        <p:sp>
          <p:nvSpPr>
            <p:cNvPr id="33" name="Rectangle 32">
              <a:extLst>
                <a:ext uri="{FF2B5EF4-FFF2-40B4-BE49-F238E27FC236}">
                  <a16:creationId xmlns:a16="http://schemas.microsoft.com/office/drawing/2014/main" id="{65BAAA43-F3C6-4582-944A-B1722336451B}"/>
                </a:ext>
              </a:extLst>
            </p:cNvPr>
            <p:cNvSpPr/>
            <p:nvPr/>
          </p:nvSpPr>
          <p:spPr>
            <a:xfrm>
              <a:off x="0" y="371625"/>
              <a:ext cx="3564839" cy="2138903"/>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34" name="TextBox 33">
              <a:extLst>
                <a:ext uri="{FF2B5EF4-FFF2-40B4-BE49-F238E27FC236}">
                  <a16:creationId xmlns:a16="http://schemas.microsoft.com/office/drawing/2014/main" id="{412D7F17-8F76-42AB-8D7E-6D574E4DF83D}"/>
                </a:ext>
              </a:extLst>
            </p:cNvPr>
            <p:cNvSpPr txBox="1"/>
            <p:nvPr/>
          </p:nvSpPr>
          <p:spPr>
            <a:xfrm>
              <a:off x="0" y="371625"/>
              <a:ext cx="3564839" cy="2138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Are you considering self-employment (running your own business)</a:t>
              </a:r>
            </a:p>
            <a:p>
              <a:pPr marL="114300" lvl="1" indent="-114300" algn="l" defTabSz="666750">
                <a:lnSpc>
                  <a:spcPct val="90000"/>
                </a:lnSpc>
                <a:spcBef>
                  <a:spcPct val="0"/>
                </a:spcBef>
                <a:spcAft>
                  <a:spcPct val="15000"/>
                </a:spcAft>
                <a:buChar char="•"/>
              </a:pPr>
              <a:r>
                <a:rPr lang="en-US" sz="1500" kern="1200"/>
                <a:t>High risk without industry specific skills, experience</a:t>
              </a:r>
              <a:r>
                <a:rPr lang="en-GB" sz="1500" kern="1200"/>
                <a:t> and training</a:t>
              </a:r>
              <a:endParaRPr lang="en-US" sz="1500" kern="1200"/>
            </a:p>
            <a:p>
              <a:pPr marL="114300" lvl="1" indent="-114300" algn="l" defTabSz="666750">
                <a:lnSpc>
                  <a:spcPct val="90000"/>
                </a:lnSpc>
                <a:spcBef>
                  <a:spcPct val="0"/>
                </a:spcBef>
                <a:spcAft>
                  <a:spcPct val="15000"/>
                </a:spcAft>
                <a:buChar char="•"/>
              </a:pPr>
              <a:r>
                <a:rPr lang="en-GB" sz="1500" kern="1200"/>
                <a:t>Would it be better to gain these through formal training/apprenticeship first?</a:t>
              </a:r>
              <a:endParaRPr lang="en-US" sz="1500" kern="1200"/>
            </a:p>
          </p:txBody>
        </p:sp>
      </p:grpSp>
      <p:grpSp>
        <p:nvGrpSpPr>
          <p:cNvPr id="35" name="Group 34">
            <a:extLst>
              <a:ext uri="{FF2B5EF4-FFF2-40B4-BE49-F238E27FC236}">
                <a16:creationId xmlns:a16="http://schemas.microsoft.com/office/drawing/2014/main" id="{E8A3CB21-9029-4A3B-BEF8-83E1397804D3}"/>
              </a:ext>
            </a:extLst>
          </p:cNvPr>
          <p:cNvGrpSpPr/>
          <p:nvPr/>
        </p:nvGrpSpPr>
        <p:grpSpPr>
          <a:xfrm>
            <a:off x="8351315" y="3238501"/>
            <a:ext cx="3414938" cy="1840491"/>
            <a:chOff x="-1" y="200162"/>
            <a:chExt cx="3603760" cy="2171419"/>
          </a:xfrm>
        </p:grpSpPr>
        <p:sp>
          <p:nvSpPr>
            <p:cNvPr id="36" name="Rectangle 35">
              <a:extLst>
                <a:ext uri="{FF2B5EF4-FFF2-40B4-BE49-F238E27FC236}">
                  <a16:creationId xmlns:a16="http://schemas.microsoft.com/office/drawing/2014/main" id="{15267743-3922-460A-9D56-CFC37AC41E86}"/>
                </a:ext>
              </a:extLst>
            </p:cNvPr>
            <p:cNvSpPr/>
            <p:nvPr/>
          </p:nvSpPr>
          <p:spPr>
            <a:xfrm>
              <a:off x="-1" y="200162"/>
              <a:ext cx="3564839" cy="2138903"/>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37" name="TextBox 36">
              <a:extLst>
                <a:ext uri="{FF2B5EF4-FFF2-40B4-BE49-F238E27FC236}">
                  <a16:creationId xmlns:a16="http://schemas.microsoft.com/office/drawing/2014/main" id="{4426437A-D089-47AD-8C20-66D9094311BD}"/>
                </a:ext>
              </a:extLst>
            </p:cNvPr>
            <p:cNvSpPr txBox="1"/>
            <p:nvPr/>
          </p:nvSpPr>
          <p:spPr>
            <a:xfrm>
              <a:off x="38920" y="232678"/>
              <a:ext cx="3564839" cy="2138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Does the job have prospects?</a:t>
              </a:r>
            </a:p>
            <a:p>
              <a:pPr marL="171450" lvl="1" indent="-171450" algn="l" defTabSz="711200">
                <a:lnSpc>
                  <a:spcPct val="90000"/>
                </a:lnSpc>
                <a:spcBef>
                  <a:spcPct val="0"/>
                </a:spcBef>
                <a:spcAft>
                  <a:spcPct val="15000"/>
                </a:spcAft>
                <a:buChar char="•"/>
              </a:pPr>
              <a:r>
                <a:rPr lang="en-US" sz="1600" kern="1200"/>
                <a:t>Is there a personal development/training </a:t>
              </a:r>
              <a:r>
                <a:rPr lang="en-US" sz="1600" kern="1200" err="1"/>
                <a:t>programme</a:t>
              </a:r>
              <a:r>
                <a:rPr lang="en-US" sz="1600" kern="1200"/>
                <a:t>?</a:t>
              </a:r>
            </a:p>
            <a:p>
              <a:pPr marL="171450" lvl="1" indent="-171450" algn="l" defTabSz="711200">
                <a:lnSpc>
                  <a:spcPct val="90000"/>
                </a:lnSpc>
                <a:spcBef>
                  <a:spcPct val="0"/>
                </a:spcBef>
                <a:spcAft>
                  <a:spcPct val="15000"/>
                </a:spcAft>
                <a:buChar char="•"/>
              </a:pPr>
              <a:r>
                <a:rPr lang="en-US" sz="1600" kern="1200"/>
                <a:t>Is it a job without this?  Aka a </a:t>
              </a:r>
              <a:r>
                <a:rPr lang="en-US" sz="1600" kern="1200" err="1"/>
                <a:t>deadend</a:t>
              </a:r>
              <a:r>
                <a:rPr lang="en-US" sz="1600" kern="1200"/>
                <a:t> job, </a:t>
              </a:r>
              <a:r>
                <a:rPr lang="en-US" sz="1600" kern="1200" err="1"/>
                <a:t>i.e</a:t>
              </a:r>
              <a:r>
                <a:rPr lang="en-US" sz="1600" kern="1200"/>
                <a:t>…..</a:t>
              </a:r>
            </a:p>
          </p:txBody>
        </p:sp>
      </p:grpSp>
      <p:grpSp>
        <p:nvGrpSpPr>
          <p:cNvPr id="38" name="Group 37">
            <a:extLst>
              <a:ext uri="{FF2B5EF4-FFF2-40B4-BE49-F238E27FC236}">
                <a16:creationId xmlns:a16="http://schemas.microsoft.com/office/drawing/2014/main" id="{A241C086-DEF0-45B0-BEB3-E15B0ABE704A}"/>
              </a:ext>
            </a:extLst>
          </p:cNvPr>
          <p:cNvGrpSpPr/>
          <p:nvPr/>
        </p:nvGrpSpPr>
        <p:grpSpPr>
          <a:xfrm>
            <a:off x="4044588" y="2599201"/>
            <a:ext cx="4132986" cy="2479791"/>
            <a:chOff x="1364108" y="2330"/>
            <a:chExt cx="4132986" cy="2479791"/>
          </a:xfrm>
        </p:grpSpPr>
        <p:sp>
          <p:nvSpPr>
            <p:cNvPr id="39" name="Rectangle 38">
              <a:extLst>
                <a:ext uri="{FF2B5EF4-FFF2-40B4-BE49-F238E27FC236}">
                  <a16:creationId xmlns:a16="http://schemas.microsoft.com/office/drawing/2014/main" id="{77D71CBA-DADB-45E8-B5EA-375C0BF4C41C}"/>
                </a:ext>
              </a:extLst>
            </p:cNvPr>
            <p:cNvSpPr/>
            <p:nvPr/>
          </p:nvSpPr>
          <p:spPr>
            <a:xfrm>
              <a:off x="1364108" y="2330"/>
              <a:ext cx="4132986" cy="2479791"/>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40" name="TextBox 39">
              <a:extLst>
                <a:ext uri="{FF2B5EF4-FFF2-40B4-BE49-F238E27FC236}">
                  <a16:creationId xmlns:a16="http://schemas.microsoft.com/office/drawing/2014/main" id="{9E92895B-D852-4FEF-9447-B9740A9F2F10}"/>
                </a:ext>
              </a:extLst>
            </p:cNvPr>
            <p:cNvSpPr txBox="1"/>
            <p:nvPr/>
          </p:nvSpPr>
          <p:spPr>
            <a:xfrm>
              <a:off x="1364108" y="2330"/>
              <a:ext cx="4132986" cy="2479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defTabSz="1022350">
                <a:lnSpc>
                  <a:spcPct val="90000"/>
                </a:lnSpc>
                <a:spcBef>
                  <a:spcPct val="0"/>
                </a:spcBef>
                <a:spcAft>
                  <a:spcPct val="35000"/>
                </a:spcAft>
              </a:pPr>
              <a:r>
                <a:rPr lang="en-GB" sz="2400" kern="1200" dirty="0"/>
                <a:t>Where will you be and what will you be doing in 5- or 10-year's</a:t>
              </a:r>
              <a:r>
                <a:rPr lang="en-GB" sz="2400" dirty="0"/>
                <a:t> </a:t>
              </a:r>
              <a:r>
                <a:rPr lang="en-GB" sz="2400" kern="1200" dirty="0"/>
                <a:t>time?</a:t>
              </a:r>
              <a:r>
                <a:rPr lang="en-GB" sz="2400" dirty="0"/>
                <a:t> </a:t>
              </a:r>
              <a:endParaRPr lang="en-US" sz="2400" kern="1200" dirty="0"/>
            </a:p>
            <a:p>
              <a:pPr marL="171450" lvl="1" indent="-171450" algn="l" defTabSz="800100">
                <a:lnSpc>
                  <a:spcPct val="90000"/>
                </a:lnSpc>
                <a:spcBef>
                  <a:spcPct val="0"/>
                </a:spcBef>
                <a:spcAft>
                  <a:spcPct val="15000"/>
                </a:spcAft>
                <a:buChar char="•"/>
              </a:pPr>
              <a:r>
                <a:rPr lang="en-GB" sz="2000" kern="1200" dirty="0"/>
                <a:t>If it is the same as day 1 of your employment or similar, do you think it would have been a good choice?</a:t>
              </a:r>
              <a:endParaRPr lang="en-US" sz="2000" kern="1200" dirty="0"/>
            </a:p>
          </p:txBody>
        </p:sp>
      </p:grpSp>
      <p:grpSp>
        <p:nvGrpSpPr>
          <p:cNvPr id="44" name="Group 43">
            <a:extLst>
              <a:ext uri="{FF2B5EF4-FFF2-40B4-BE49-F238E27FC236}">
                <a16:creationId xmlns:a16="http://schemas.microsoft.com/office/drawing/2014/main" id="{897730D8-FD98-4A89-B698-804DAF04D0A9}"/>
              </a:ext>
            </a:extLst>
          </p:cNvPr>
          <p:cNvGrpSpPr/>
          <p:nvPr/>
        </p:nvGrpSpPr>
        <p:grpSpPr>
          <a:xfrm>
            <a:off x="320183" y="5119189"/>
            <a:ext cx="4132986" cy="1437190"/>
            <a:chOff x="1364108" y="2330"/>
            <a:chExt cx="4132986" cy="2479791"/>
          </a:xfrm>
        </p:grpSpPr>
        <p:sp>
          <p:nvSpPr>
            <p:cNvPr id="45" name="Rectangle 44">
              <a:extLst>
                <a:ext uri="{FF2B5EF4-FFF2-40B4-BE49-F238E27FC236}">
                  <a16:creationId xmlns:a16="http://schemas.microsoft.com/office/drawing/2014/main" id="{52234056-CECE-471E-B479-2A1FA8C5A274}"/>
                </a:ext>
              </a:extLst>
            </p:cNvPr>
            <p:cNvSpPr/>
            <p:nvPr/>
          </p:nvSpPr>
          <p:spPr>
            <a:xfrm>
              <a:off x="1364108" y="2330"/>
              <a:ext cx="4132986" cy="2479791"/>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46" name="TextBox 45">
              <a:extLst>
                <a:ext uri="{FF2B5EF4-FFF2-40B4-BE49-F238E27FC236}">
                  <a16:creationId xmlns:a16="http://schemas.microsoft.com/office/drawing/2014/main" id="{16DB6717-149C-4469-BA5D-372CBB871605}"/>
                </a:ext>
              </a:extLst>
            </p:cNvPr>
            <p:cNvSpPr txBox="1"/>
            <p:nvPr/>
          </p:nvSpPr>
          <p:spPr>
            <a:xfrm>
              <a:off x="1364108" y="2330"/>
              <a:ext cx="4132986" cy="2479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800" kern="1200"/>
                <a:t>Is this choice a good investment for your own future?</a:t>
              </a:r>
            </a:p>
          </p:txBody>
        </p:sp>
      </p:grpSp>
      <p:grpSp>
        <p:nvGrpSpPr>
          <p:cNvPr id="47" name="Group 46">
            <a:extLst>
              <a:ext uri="{FF2B5EF4-FFF2-40B4-BE49-F238E27FC236}">
                <a16:creationId xmlns:a16="http://schemas.microsoft.com/office/drawing/2014/main" id="{B5CED07A-B334-4461-82BC-1ABA92F6E614}"/>
              </a:ext>
            </a:extLst>
          </p:cNvPr>
          <p:cNvGrpSpPr/>
          <p:nvPr/>
        </p:nvGrpSpPr>
        <p:grpSpPr>
          <a:xfrm>
            <a:off x="410666" y="2591891"/>
            <a:ext cx="3334299" cy="2479792"/>
            <a:chOff x="1392" y="1059528"/>
            <a:chExt cx="5455485" cy="3299476"/>
          </a:xfrm>
        </p:grpSpPr>
        <p:sp>
          <p:nvSpPr>
            <p:cNvPr id="48" name="Rectangle 47">
              <a:extLst>
                <a:ext uri="{FF2B5EF4-FFF2-40B4-BE49-F238E27FC236}">
                  <a16:creationId xmlns:a16="http://schemas.microsoft.com/office/drawing/2014/main" id="{7E1EDF48-DB0F-4AFB-8C17-BA7F5425F09F}"/>
                </a:ext>
              </a:extLst>
            </p:cNvPr>
            <p:cNvSpPr/>
            <p:nvPr/>
          </p:nvSpPr>
          <p:spPr>
            <a:xfrm>
              <a:off x="1392" y="1059528"/>
              <a:ext cx="5430810" cy="325848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49" name="TextBox 48">
              <a:extLst>
                <a:ext uri="{FF2B5EF4-FFF2-40B4-BE49-F238E27FC236}">
                  <a16:creationId xmlns:a16="http://schemas.microsoft.com/office/drawing/2014/main" id="{237A8B5E-01AF-40D4-A44E-9FB78BA999FD}"/>
                </a:ext>
              </a:extLst>
            </p:cNvPr>
            <p:cNvSpPr txBox="1"/>
            <p:nvPr/>
          </p:nvSpPr>
          <p:spPr>
            <a:xfrm>
              <a:off x="26067" y="1100518"/>
              <a:ext cx="5430810" cy="3258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a:t>Will</a:t>
              </a:r>
              <a:r>
                <a:rPr lang="en-GB" sz="3100" kern="1200"/>
                <a:t> this job help me to maximise lifetime time or achieve my goals?</a:t>
              </a:r>
              <a:endParaRPr lang="en-US" sz="3100" kern="1200"/>
            </a:p>
          </p:txBody>
        </p:sp>
      </p:grpSp>
      <p:grpSp>
        <p:nvGrpSpPr>
          <p:cNvPr id="51" name="Group 50">
            <a:extLst>
              <a:ext uri="{FF2B5EF4-FFF2-40B4-BE49-F238E27FC236}">
                <a16:creationId xmlns:a16="http://schemas.microsoft.com/office/drawing/2014/main" id="{2A3E41C8-3A00-4663-925D-BA27E5ABF860}"/>
              </a:ext>
            </a:extLst>
          </p:cNvPr>
          <p:cNvGrpSpPr/>
          <p:nvPr/>
        </p:nvGrpSpPr>
        <p:grpSpPr>
          <a:xfrm>
            <a:off x="4689356" y="5133808"/>
            <a:ext cx="7369293" cy="1422571"/>
            <a:chOff x="0" y="-443972"/>
            <a:chExt cx="8956659" cy="5817967"/>
          </a:xfrm>
        </p:grpSpPr>
        <p:sp>
          <p:nvSpPr>
            <p:cNvPr id="52" name="Rectangle 51">
              <a:extLst>
                <a:ext uri="{FF2B5EF4-FFF2-40B4-BE49-F238E27FC236}">
                  <a16:creationId xmlns:a16="http://schemas.microsoft.com/office/drawing/2014/main" id="{E4BE8D22-F173-4900-8964-57DB6B19332A}"/>
                </a:ext>
              </a:extLst>
            </p:cNvPr>
            <p:cNvSpPr/>
            <p:nvPr/>
          </p:nvSpPr>
          <p:spPr>
            <a:xfrm>
              <a:off x="0" y="0"/>
              <a:ext cx="8956659" cy="5373995"/>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53" name="TextBox 52">
              <a:extLst>
                <a:ext uri="{FF2B5EF4-FFF2-40B4-BE49-F238E27FC236}">
                  <a16:creationId xmlns:a16="http://schemas.microsoft.com/office/drawing/2014/main" id="{D6345EF9-A45B-43A6-840D-E8F307D2004A}"/>
                </a:ext>
              </a:extLst>
            </p:cNvPr>
            <p:cNvSpPr txBox="1"/>
            <p:nvPr/>
          </p:nvSpPr>
          <p:spPr>
            <a:xfrm>
              <a:off x="0" y="-443972"/>
              <a:ext cx="8956659" cy="58179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GB" sz="2400" kern="1200" dirty="0"/>
                <a:t>If there are personal challenges that </a:t>
              </a:r>
              <a:r>
                <a:rPr lang="en-GB" sz="2400" kern="1200" dirty="0" err="1"/>
                <a:t>pursade</a:t>
              </a:r>
              <a:r>
                <a:rPr lang="en-GB" sz="2400" kern="1200" dirty="0"/>
                <a:t> you to deselecting the other options see the careers leader, head of year or your tutor for guidance.</a:t>
              </a:r>
              <a:endParaRPr lang="en-US" sz="1600" kern="1200" dirty="0"/>
            </a:p>
          </p:txBody>
        </p:sp>
      </p:grpSp>
      <p:grpSp>
        <p:nvGrpSpPr>
          <p:cNvPr id="41" name="Group 40">
            <a:extLst>
              <a:ext uri="{FF2B5EF4-FFF2-40B4-BE49-F238E27FC236}">
                <a16:creationId xmlns:a16="http://schemas.microsoft.com/office/drawing/2014/main" id="{6CF78703-0C52-4B17-92B2-859440BDCD0F}"/>
              </a:ext>
            </a:extLst>
          </p:cNvPr>
          <p:cNvGrpSpPr/>
          <p:nvPr/>
        </p:nvGrpSpPr>
        <p:grpSpPr>
          <a:xfrm>
            <a:off x="-5" y="6596576"/>
            <a:ext cx="12173407" cy="247564"/>
            <a:chOff x="-5" y="6343612"/>
            <a:chExt cx="12173407" cy="500528"/>
          </a:xfrm>
        </p:grpSpPr>
        <p:sp>
          <p:nvSpPr>
            <p:cNvPr id="42" name="Rectangle 41">
              <a:extLst>
                <a:ext uri="{FF2B5EF4-FFF2-40B4-BE49-F238E27FC236}">
                  <a16:creationId xmlns:a16="http://schemas.microsoft.com/office/drawing/2014/main" id="{C82A2F24-3419-41FA-9BBB-9551CF1AA092}"/>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ooter Placeholder 9">
              <a:extLst>
                <a:ext uri="{FF2B5EF4-FFF2-40B4-BE49-F238E27FC236}">
                  <a16:creationId xmlns:a16="http://schemas.microsoft.com/office/drawing/2014/main" id="{BC881FB9-5519-41A0-992B-F7CF9653312D}"/>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Tree>
    <p:extLst>
      <p:ext uri="{BB962C8B-B14F-4D97-AF65-F5344CB8AC3E}">
        <p14:creationId xmlns:p14="http://schemas.microsoft.com/office/powerpoint/2010/main" val="216667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3A74-96D0-4418-BACC-83E147798962}"/>
              </a:ext>
            </a:extLst>
          </p:cNvPr>
          <p:cNvSpPr>
            <a:spLocks noGrp="1"/>
          </p:cNvSpPr>
          <p:nvPr>
            <p:ph type="title"/>
          </p:nvPr>
        </p:nvSpPr>
        <p:spPr>
          <a:xfrm>
            <a:off x="215900" y="141360"/>
            <a:ext cx="5956300" cy="567748"/>
          </a:xfrm>
        </p:spPr>
        <p:txBody>
          <a:bodyPr>
            <a:noAutofit/>
          </a:bodyPr>
          <a:lstStyle/>
          <a:p>
            <a:r>
              <a:rPr lang="en-US" sz="3600" b="1" dirty="0"/>
              <a:t>Employment – </a:t>
            </a:r>
            <a:r>
              <a:rPr lang="en-US" sz="3600" b="1"/>
              <a:t>pros </a:t>
            </a:r>
            <a:r>
              <a:rPr lang="en-US" sz="3600" b="1" dirty="0"/>
              <a:t>and </a:t>
            </a:r>
            <a:r>
              <a:rPr lang="en-US" sz="3600" b="1"/>
              <a:t>cons </a:t>
            </a:r>
            <a:endParaRPr lang="en-GB" sz="3600" b="1" dirty="0"/>
          </a:p>
        </p:txBody>
      </p:sp>
      <p:sp>
        <p:nvSpPr>
          <p:cNvPr id="4" name="Text Placeholder 3">
            <a:extLst>
              <a:ext uri="{FF2B5EF4-FFF2-40B4-BE49-F238E27FC236}">
                <a16:creationId xmlns:a16="http://schemas.microsoft.com/office/drawing/2014/main" id="{CA8F8D99-64C1-47D3-9A11-D0F692C6F624}"/>
              </a:ext>
            </a:extLst>
          </p:cNvPr>
          <p:cNvSpPr>
            <a:spLocks noGrp="1"/>
          </p:cNvSpPr>
          <p:nvPr>
            <p:ph type="body" idx="1"/>
          </p:nvPr>
        </p:nvSpPr>
        <p:spPr>
          <a:xfrm>
            <a:off x="407989" y="829487"/>
            <a:ext cx="2538412" cy="452437"/>
          </a:xfrm>
          <a:solidFill>
            <a:schemeClr val="accent6">
              <a:lumMod val="40000"/>
              <a:lumOff val="60000"/>
            </a:schemeClr>
          </a:solidFill>
        </p:spPr>
        <p:txBody>
          <a:bodyPr/>
          <a:lstStyle/>
          <a:p>
            <a:r>
              <a:rPr lang="en-US" dirty="0"/>
              <a:t>Short Term Gains</a:t>
            </a:r>
            <a:endParaRPr lang="en-GB" dirty="0"/>
          </a:p>
        </p:txBody>
      </p:sp>
      <p:sp>
        <p:nvSpPr>
          <p:cNvPr id="3" name="Content Placeholder 2">
            <a:extLst>
              <a:ext uri="{FF2B5EF4-FFF2-40B4-BE49-F238E27FC236}">
                <a16:creationId xmlns:a16="http://schemas.microsoft.com/office/drawing/2014/main" id="{C752E84D-89FA-409A-8B63-7AC044155ED6}"/>
              </a:ext>
            </a:extLst>
          </p:cNvPr>
          <p:cNvSpPr>
            <a:spLocks noGrp="1"/>
          </p:cNvSpPr>
          <p:nvPr>
            <p:ph sz="half" idx="2"/>
          </p:nvPr>
        </p:nvSpPr>
        <p:spPr>
          <a:xfrm>
            <a:off x="215900" y="1402303"/>
            <a:ext cx="11785600" cy="3991265"/>
          </a:xfrm>
          <a:solidFill>
            <a:schemeClr val="accent6">
              <a:lumMod val="40000"/>
              <a:lumOff val="60000"/>
            </a:schemeClr>
          </a:solidFill>
        </p:spPr>
        <p:txBody>
          <a:bodyPr>
            <a:normAutofit/>
          </a:bodyPr>
          <a:lstStyle/>
          <a:p>
            <a:r>
              <a:rPr lang="en-US" sz="3200" dirty="0"/>
              <a:t>Relatively good income vs now or compared to current spending</a:t>
            </a:r>
          </a:p>
          <a:p>
            <a:r>
              <a:rPr lang="en-US" sz="3200" dirty="0"/>
              <a:t>Have the cash to attempt to impress in your purchases and going out</a:t>
            </a:r>
          </a:p>
          <a:p>
            <a:r>
              <a:rPr lang="en-US" sz="3200" dirty="0"/>
              <a:t>Less pressure and more time to focus on leisure or whatever…</a:t>
            </a:r>
          </a:p>
        </p:txBody>
      </p:sp>
      <p:grpSp>
        <p:nvGrpSpPr>
          <p:cNvPr id="14" name="Group 13">
            <a:extLst>
              <a:ext uri="{FF2B5EF4-FFF2-40B4-BE49-F238E27FC236}">
                <a16:creationId xmlns:a16="http://schemas.microsoft.com/office/drawing/2014/main" id="{1ABB7F7C-5DDB-4824-A5E1-07CB6B857CA9}"/>
              </a:ext>
            </a:extLst>
          </p:cNvPr>
          <p:cNvGrpSpPr/>
          <p:nvPr/>
        </p:nvGrpSpPr>
        <p:grpSpPr>
          <a:xfrm>
            <a:off x="-5" y="6343612"/>
            <a:ext cx="12173407" cy="500528"/>
            <a:chOff x="-5" y="6343612"/>
            <a:chExt cx="12173407" cy="500528"/>
          </a:xfrm>
        </p:grpSpPr>
        <p:sp>
          <p:nvSpPr>
            <p:cNvPr id="15" name="Rectangle 14">
              <a:extLst>
                <a:ext uri="{FF2B5EF4-FFF2-40B4-BE49-F238E27FC236}">
                  <a16:creationId xmlns:a16="http://schemas.microsoft.com/office/drawing/2014/main" id="{2F1B0A92-8682-40C5-B9C5-9374E3F615A3}"/>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oter Placeholder 9">
              <a:extLst>
                <a:ext uri="{FF2B5EF4-FFF2-40B4-BE49-F238E27FC236}">
                  <a16:creationId xmlns:a16="http://schemas.microsoft.com/office/drawing/2014/main" id="{611ED4B0-F544-4C5E-B9C3-45F04D880D79}"/>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Tree>
    <p:extLst>
      <p:ext uri="{BB962C8B-B14F-4D97-AF65-F5344CB8AC3E}">
        <p14:creationId xmlns:p14="http://schemas.microsoft.com/office/powerpoint/2010/main" val="51970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4A52DFB8-1F36-400F-9366-08387538CD99}"/>
              </a:ext>
            </a:extLst>
          </p:cNvPr>
          <p:cNvSpPr txBox="1">
            <a:spLocks/>
          </p:cNvSpPr>
          <p:nvPr/>
        </p:nvSpPr>
        <p:spPr bwMode="auto">
          <a:xfrm>
            <a:off x="2381251" y="1989141"/>
            <a:ext cx="75438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3600">
              <a:solidFill>
                <a:srgbClr val="002060"/>
              </a:solidFill>
            </a:endParaRPr>
          </a:p>
        </p:txBody>
      </p:sp>
      <p:sp>
        <p:nvSpPr>
          <p:cNvPr id="12" name="Rectangle 11">
            <a:extLst>
              <a:ext uri="{FF2B5EF4-FFF2-40B4-BE49-F238E27FC236}">
                <a16:creationId xmlns:a16="http://schemas.microsoft.com/office/drawing/2014/main" id="{86DC214E-92AD-4AFC-AC39-C21F12280B8F}"/>
              </a:ext>
            </a:extLst>
          </p:cNvPr>
          <p:cNvSpPr/>
          <p:nvPr/>
        </p:nvSpPr>
        <p:spPr>
          <a:xfrm>
            <a:off x="618979" y="274284"/>
            <a:ext cx="11352628" cy="2400657"/>
          </a:xfrm>
          <a:prstGeom prst="rect">
            <a:avLst/>
          </a:prstGeom>
          <a:noFill/>
        </p:spPr>
        <p:txBody>
          <a:bodyPr wrap="square" lIns="91440" tIns="45720" rIns="91440" bIns="45720" anchor="t">
            <a:spAutoFit/>
          </a:bodyPr>
          <a:lstStyle/>
          <a:p>
            <a:pPr algn="r" eaLnBrk="1" hangingPunct="1">
              <a:defRPr/>
            </a:pPr>
            <a:fld id="{05DBDEA3-D5B0-4169-B765-9638415A604B}" type="datetime2">
              <a:rPr lang="en-GB" sz="3000" b="1" u="sng" dirty="0" smtClean="0">
                <a:ln w="0"/>
                <a:effectLst>
                  <a:outerShdw blurRad="38100" dist="25400" dir="5400000" algn="ctr" rotWithShape="0">
                    <a:srgbClr val="6E747A">
                      <a:alpha val="43000"/>
                    </a:srgbClr>
                  </a:outerShdw>
                </a:effectLst>
              </a:rPr>
              <a:t>Friday, 15 May 2026</a:t>
            </a:fld>
            <a:endParaRPr lang="en-US" sz="3000" b="1" dirty="0">
              <a:ln w="0"/>
              <a:effectLst>
                <a:outerShdw blurRad="38100" dist="25400" dir="5400000" algn="ctr" rotWithShape="0">
                  <a:srgbClr val="6E747A">
                    <a:alpha val="43000"/>
                  </a:srgbClr>
                </a:outerShdw>
              </a:effectLst>
            </a:endParaRPr>
          </a:p>
          <a:p>
            <a:pPr algn="ctr">
              <a:defRPr/>
            </a:pPr>
            <a:r>
              <a:rPr lang="en-US" sz="3200" b="1" dirty="0">
                <a:ln w="0"/>
                <a:effectLst>
                  <a:outerShdw blurRad="38100" dist="25400" dir="5400000" algn="ctr" rotWithShape="0">
                    <a:srgbClr val="6E747A">
                      <a:alpha val="43000"/>
                    </a:srgbClr>
                  </a:outerShdw>
                </a:effectLst>
              </a:rPr>
              <a:t> </a:t>
            </a:r>
            <a:r>
              <a:rPr lang="en-US" sz="4000" b="1" u="sng" dirty="0">
                <a:ln w="0"/>
                <a:effectLst>
                  <a:outerShdw blurRad="38100" dist="25400" dir="5400000" algn="ctr" rotWithShape="0">
                    <a:srgbClr val="6E747A">
                      <a:alpha val="43000"/>
                    </a:srgbClr>
                  </a:outerShdw>
                </a:effectLst>
              </a:rPr>
              <a:t>UCAS vs. Apprenticeships vs. Employment</a:t>
            </a:r>
            <a:endParaRPr lang="en-US" sz="1200" u="sng" dirty="0">
              <a:ln w="0"/>
              <a:effectLst>
                <a:outerShdw blurRad="38100" dist="25400" dir="5400000" algn="ctr" rotWithShape="0">
                  <a:srgbClr val="6E747A">
                    <a:alpha val="43000"/>
                  </a:srgbClr>
                </a:outerShdw>
              </a:effectLst>
            </a:endParaRPr>
          </a:p>
          <a:p>
            <a:pPr algn="ctr" eaLnBrk="1" hangingPunct="1">
              <a:defRPr/>
            </a:pPr>
            <a:endParaRPr lang="en-US" sz="1200" u="sng" dirty="0">
              <a:ln w="0"/>
              <a:effectLst>
                <a:outerShdw blurRad="38100" dist="25400" dir="5400000" algn="ctr" rotWithShape="0">
                  <a:srgbClr val="6E747A">
                    <a:alpha val="43000"/>
                  </a:srgbClr>
                </a:outerShdw>
              </a:effectLst>
            </a:endParaRPr>
          </a:p>
          <a:p>
            <a:pPr>
              <a:defRPr/>
            </a:pPr>
            <a:r>
              <a:rPr lang="en-US" altLang="en-US" sz="3000" b="1" u="sng" dirty="0">
                <a:ln w="0"/>
                <a:effectLst>
                  <a:outerShdw blurRad="38100" dist="25400" dir="5400000" algn="ctr" rotWithShape="0">
                    <a:srgbClr val="6E747A">
                      <a:alpha val="43000"/>
                    </a:srgbClr>
                  </a:outerShdw>
                </a:effectLst>
              </a:rPr>
              <a:t>LO: </a:t>
            </a:r>
            <a:r>
              <a:rPr lang="en-GB" sz="3200" dirty="0">
                <a:solidFill>
                  <a:srgbClr val="000000"/>
                </a:solidFill>
                <a:latin typeface="Calibri"/>
                <a:ea typeface="Times New Roman" panose="02020603050405020304" pitchFamily="18" charset="0"/>
                <a:cs typeface="Calibri"/>
              </a:rPr>
              <a:t>To know about UCAS, apprenticeships or employment for post-18 routes - which one and the process involved. </a:t>
            </a:r>
            <a:endParaRPr lang="en-US" sz="3000" dirty="0">
              <a:ln w="0"/>
              <a:solidFill>
                <a:srgbClr val="002060"/>
              </a:solidFill>
              <a:effectLst>
                <a:outerShdw blurRad="38100" dist="25400" dir="5400000" algn="ctr" rotWithShape="0">
                  <a:srgbClr val="6E747A">
                    <a:alpha val="43000"/>
                  </a:srgbClr>
                </a:outerShdw>
              </a:effectLst>
            </a:endParaRPr>
          </a:p>
        </p:txBody>
      </p:sp>
      <p:sp>
        <p:nvSpPr>
          <p:cNvPr id="16"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9" y="6398416"/>
            <a:ext cx="8331468" cy="39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chemeClr val="bg1"/>
                </a:solidFill>
              </a:rPr>
              <a:t>Year 12 Healthy and Wellbeing: </a:t>
            </a:r>
            <a:r>
              <a:rPr lang="en-GB" sz="1600" dirty="0">
                <a:solidFill>
                  <a:schemeClr val="bg1"/>
                </a:solidFill>
              </a:rPr>
              <a:t>Mental Health issues in Contemporary Society and Resilience</a:t>
            </a:r>
          </a:p>
        </p:txBody>
      </p:sp>
      <p:sp>
        <p:nvSpPr>
          <p:cNvPr id="10" name="TextBox 9">
            <a:extLst>
              <a:ext uri="{FF2B5EF4-FFF2-40B4-BE49-F238E27FC236}">
                <a16:creationId xmlns:a16="http://schemas.microsoft.com/office/drawing/2014/main" id="{F1670257-0E12-463E-8B77-44CD08A8080E}"/>
              </a:ext>
            </a:extLst>
          </p:cNvPr>
          <p:cNvSpPr txBox="1"/>
          <p:nvPr/>
        </p:nvSpPr>
        <p:spPr>
          <a:xfrm>
            <a:off x="618979" y="2626139"/>
            <a:ext cx="11101966" cy="1384995"/>
          </a:xfrm>
          <a:prstGeom prst="rect">
            <a:avLst/>
          </a:prstGeom>
          <a:noFill/>
        </p:spPr>
        <p:txBody>
          <a:bodyPr wrap="square" rtlCol="0">
            <a:spAutoFit/>
          </a:bodyPr>
          <a:lstStyle/>
          <a:p>
            <a:pPr>
              <a:spcAft>
                <a:spcPts val="0"/>
              </a:spcAft>
            </a:pPr>
            <a:r>
              <a:rPr lang="en-GB" sz="2800" b="1" dirty="0">
                <a:latin typeface="Calibri" panose="020F0502020204030204" pitchFamily="34" charset="0"/>
                <a:ea typeface="Times New Roman" panose="02020603050405020304" pitchFamily="18" charset="0"/>
              </a:rPr>
              <a:t>Hard: </a:t>
            </a:r>
            <a:r>
              <a:rPr lang="en-GB" sz="2800" dirty="0">
                <a:latin typeface="Calibri" panose="020F0502020204030204" pitchFamily="34" charset="0"/>
                <a:ea typeface="Times New Roman" panose="02020603050405020304" pitchFamily="18" charset="0"/>
              </a:rPr>
              <a:t>Identify the options available </a:t>
            </a:r>
            <a:r>
              <a:rPr lang="en-GB" sz="2800" dirty="0">
                <a:solidFill>
                  <a:srgbClr val="000000"/>
                </a:solidFill>
                <a:latin typeface="Calibri"/>
                <a:ea typeface="Times New Roman" panose="02020603050405020304" pitchFamily="18" charset="0"/>
                <a:cs typeface="Calibri"/>
              </a:rPr>
              <a:t>for post-18 routes</a:t>
            </a:r>
            <a:r>
              <a:rPr lang="en-GB" sz="2800" dirty="0">
                <a:latin typeface="Calibri" panose="020F0502020204030204" pitchFamily="34" charset="0"/>
                <a:ea typeface="Times New Roman" panose="02020603050405020304" pitchFamily="18" charset="0"/>
              </a:rPr>
              <a:t>.</a:t>
            </a:r>
            <a:endParaRPr lang="en-GB" sz="2800" dirty="0">
              <a:latin typeface="Times New Roman" panose="02020603050405020304" pitchFamily="18" charset="0"/>
              <a:ea typeface="Times New Roman" panose="02020603050405020304" pitchFamily="18" charset="0"/>
            </a:endParaRPr>
          </a:p>
          <a:p>
            <a:pPr>
              <a:spcAft>
                <a:spcPts val="0"/>
              </a:spcAft>
            </a:pPr>
            <a:r>
              <a:rPr lang="en-GB" sz="2800" b="1" dirty="0">
                <a:latin typeface="Calibri" panose="020F0502020204030204" pitchFamily="34" charset="0"/>
                <a:ea typeface="Times New Roman" panose="02020603050405020304" pitchFamily="18" charset="0"/>
              </a:rPr>
              <a:t>Harder: </a:t>
            </a:r>
            <a:r>
              <a:rPr lang="en-GB" sz="2800" dirty="0">
                <a:latin typeface="Calibri" panose="020F0502020204030204" pitchFamily="34" charset="0"/>
                <a:ea typeface="Times New Roman" panose="02020603050405020304" pitchFamily="18" charset="0"/>
              </a:rPr>
              <a:t>Describe the processes involved.</a:t>
            </a:r>
            <a:endParaRPr lang="en-GB" sz="2800" dirty="0">
              <a:latin typeface="Times New Roman" panose="02020603050405020304" pitchFamily="18" charset="0"/>
              <a:ea typeface="Times New Roman" panose="02020603050405020304" pitchFamily="18" charset="0"/>
            </a:endParaRPr>
          </a:p>
          <a:p>
            <a:pPr>
              <a:spcAft>
                <a:spcPts val="0"/>
              </a:spcAft>
            </a:pPr>
            <a:r>
              <a:rPr lang="en-GB" sz="2800" b="1" dirty="0">
                <a:latin typeface="Calibri" panose="020F0502020204030204" pitchFamily="34" charset="0"/>
                <a:ea typeface="Times New Roman" panose="02020603050405020304" pitchFamily="18" charset="0"/>
              </a:rPr>
              <a:t>Hardest:</a:t>
            </a:r>
            <a:r>
              <a:rPr lang="en-GB" sz="2800" dirty="0">
                <a:latin typeface="Calibri" panose="020F0502020204030204" pitchFamily="34" charset="0"/>
                <a:ea typeface="Times New Roman" panose="02020603050405020304" pitchFamily="18" charset="0"/>
              </a:rPr>
              <a:t> Evaluate the options available from a personal perspective.</a:t>
            </a:r>
            <a:endParaRPr lang="en-GB" sz="2800" dirty="0">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F1670257-0E12-463E-8B77-44CD08A8080E}"/>
              </a:ext>
            </a:extLst>
          </p:cNvPr>
          <p:cNvSpPr txBox="1"/>
          <p:nvPr/>
        </p:nvSpPr>
        <p:spPr>
          <a:xfrm>
            <a:off x="602168" y="4142068"/>
            <a:ext cx="11101966" cy="2708434"/>
          </a:xfrm>
          <a:prstGeom prst="rect">
            <a:avLst/>
          </a:prstGeom>
          <a:noFill/>
        </p:spPr>
        <p:txBody>
          <a:bodyPr wrap="square" rtlCol="0">
            <a:spAutoFit/>
          </a:bodyPr>
          <a:lstStyle/>
          <a:p>
            <a:r>
              <a:rPr lang="en-GB" sz="3000" b="1" dirty="0"/>
              <a:t>Skills and Personal Development:</a:t>
            </a:r>
          </a:p>
          <a:p>
            <a:pPr marL="457200" indent="-457200">
              <a:buFont typeface="Arial" panose="020B0604020202020204" pitchFamily="34" charset="0"/>
              <a:buChar char="•"/>
            </a:pPr>
            <a:r>
              <a:rPr lang="en-GB" sz="2000" b="1" dirty="0"/>
              <a:t>Knowledge and understanding of the various available options.</a:t>
            </a:r>
          </a:p>
          <a:p>
            <a:pPr marL="457200" indent="-457200">
              <a:buFont typeface="Arial" panose="020B0604020202020204" pitchFamily="34" charset="0"/>
              <a:buChar char="•"/>
            </a:pPr>
            <a:r>
              <a:rPr lang="en-GB" sz="2000" b="1" dirty="0"/>
              <a:t>Time management to adhere to the different deadlines for a successful application.</a:t>
            </a:r>
          </a:p>
          <a:p>
            <a:pPr marL="457200" indent="-457200">
              <a:buFont typeface="Arial" panose="020B0604020202020204" pitchFamily="34" charset="0"/>
              <a:buChar char="•"/>
            </a:pPr>
            <a:r>
              <a:rPr lang="en-GB" sz="2000" b="1" dirty="0"/>
              <a:t>An awareness of planning for a smooth transition.</a:t>
            </a:r>
            <a:r>
              <a:rPr lang="en-GB" sz="2400" b="1" dirty="0"/>
              <a:t> </a:t>
            </a:r>
          </a:p>
          <a:p>
            <a:pPr marL="457200" indent="-457200">
              <a:buFont typeface="Arial" panose="020B0604020202020204" pitchFamily="34" charset="0"/>
              <a:buChar char="•"/>
            </a:pPr>
            <a:r>
              <a:rPr lang="en-GB" sz="2000" b="1" dirty="0"/>
              <a:t>Use of labour market information to inform planning.</a:t>
            </a:r>
          </a:p>
          <a:p>
            <a:endParaRPr lang="en-GB" sz="2600" b="1" dirty="0"/>
          </a:p>
          <a:p>
            <a:r>
              <a:rPr lang="en-GB" sz="2600" b="1" dirty="0"/>
              <a:t> </a:t>
            </a:r>
          </a:p>
        </p:txBody>
      </p:sp>
      <p:sp>
        <p:nvSpPr>
          <p:cNvPr id="21" name="Rectangle 20"/>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5"/>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Tree>
    <p:extLst>
      <p:ext uri="{BB962C8B-B14F-4D97-AF65-F5344CB8AC3E}">
        <p14:creationId xmlns:p14="http://schemas.microsoft.com/office/powerpoint/2010/main" val="172971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3A74-96D0-4418-BACC-83E147798962}"/>
              </a:ext>
            </a:extLst>
          </p:cNvPr>
          <p:cNvSpPr>
            <a:spLocks noGrp="1"/>
          </p:cNvSpPr>
          <p:nvPr>
            <p:ph type="title"/>
          </p:nvPr>
        </p:nvSpPr>
        <p:spPr>
          <a:xfrm>
            <a:off x="215900" y="141360"/>
            <a:ext cx="5956300" cy="567748"/>
          </a:xfrm>
        </p:spPr>
        <p:txBody>
          <a:bodyPr>
            <a:noAutofit/>
          </a:bodyPr>
          <a:lstStyle/>
          <a:p>
            <a:r>
              <a:rPr lang="en-US" sz="3600" b="1" dirty="0"/>
              <a:t>Employment – </a:t>
            </a:r>
            <a:r>
              <a:rPr lang="en-US" sz="3600" b="1"/>
              <a:t>pros </a:t>
            </a:r>
            <a:r>
              <a:rPr lang="en-US" sz="3600" b="1" dirty="0"/>
              <a:t>and </a:t>
            </a:r>
            <a:r>
              <a:rPr lang="en-US" sz="3600" b="1"/>
              <a:t>cons </a:t>
            </a:r>
            <a:endParaRPr lang="en-GB" sz="3600" b="1" dirty="0"/>
          </a:p>
        </p:txBody>
      </p:sp>
      <p:sp>
        <p:nvSpPr>
          <p:cNvPr id="5" name="Text Placeholder 4">
            <a:extLst>
              <a:ext uri="{FF2B5EF4-FFF2-40B4-BE49-F238E27FC236}">
                <a16:creationId xmlns:a16="http://schemas.microsoft.com/office/drawing/2014/main" id="{0D6E4FED-FADE-4254-A934-F04B5BECBB16}"/>
              </a:ext>
            </a:extLst>
          </p:cNvPr>
          <p:cNvSpPr>
            <a:spLocks noGrp="1"/>
          </p:cNvSpPr>
          <p:nvPr>
            <p:ph type="body" sz="quarter" idx="3"/>
          </p:nvPr>
        </p:nvSpPr>
        <p:spPr>
          <a:xfrm>
            <a:off x="6096000" y="198944"/>
            <a:ext cx="5183188" cy="452437"/>
          </a:xfrm>
          <a:solidFill>
            <a:srgbClr val="FF3300"/>
          </a:solidFill>
        </p:spPr>
        <p:txBody>
          <a:bodyPr/>
          <a:lstStyle/>
          <a:p>
            <a:r>
              <a:rPr lang="en-US" dirty="0"/>
              <a:t>Long-term or Opportunity Costs</a:t>
            </a:r>
          </a:p>
        </p:txBody>
      </p:sp>
      <p:sp>
        <p:nvSpPr>
          <p:cNvPr id="6" name="Content Placeholder 5">
            <a:extLst>
              <a:ext uri="{FF2B5EF4-FFF2-40B4-BE49-F238E27FC236}">
                <a16:creationId xmlns:a16="http://schemas.microsoft.com/office/drawing/2014/main" id="{88E9E2F0-0CB2-4372-B33C-612F36726878}"/>
              </a:ext>
            </a:extLst>
          </p:cNvPr>
          <p:cNvSpPr>
            <a:spLocks noGrp="1"/>
          </p:cNvSpPr>
          <p:nvPr>
            <p:ph sz="quarter" idx="4"/>
          </p:nvPr>
        </p:nvSpPr>
        <p:spPr>
          <a:xfrm>
            <a:off x="381000" y="708966"/>
            <a:ext cx="10974388" cy="6149034"/>
          </a:xfrm>
          <a:solidFill>
            <a:srgbClr val="FF3300"/>
          </a:solidFill>
        </p:spPr>
        <p:txBody>
          <a:bodyPr>
            <a:noAutofit/>
          </a:bodyPr>
          <a:lstStyle/>
          <a:p>
            <a:r>
              <a:rPr lang="en-US" sz="2000" dirty="0"/>
              <a:t>Personal development</a:t>
            </a:r>
          </a:p>
          <a:p>
            <a:pPr lvl="1"/>
            <a:r>
              <a:rPr lang="en-US" sz="2000" dirty="0"/>
              <a:t>An apprenticeship represents a company’s long-term investment in you.  You are part of their future.</a:t>
            </a:r>
          </a:p>
          <a:p>
            <a:pPr lvl="1"/>
            <a:r>
              <a:rPr lang="en-US" sz="2000" dirty="0"/>
              <a:t>A degree is an investment in yourself</a:t>
            </a:r>
          </a:p>
          <a:p>
            <a:r>
              <a:rPr lang="en-US" sz="2000" dirty="0"/>
              <a:t>Degrees or apprenticeships support transferable skills that all too many contexts.</a:t>
            </a:r>
          </a:p>
          <a:p>
            <a:pPr lvl="1"/>
            <a:r>
              <a:rPr lang="en-US" sz="2000" dirty="0"/>
              <a:t>Would your job do the same?</a:t>
            </a:r>
          </a:p>
          <a:p>
            <a:r>
              <a:rPr lang="en-US" sz="2000" dirty="0"/>
              <a:t>Loss of a better lifetime income</a:t>
            </a:r>
          </a:p>
          <a:p>
            <a:pPr lvl="1"/>
            <a:r>
              <a:rPr lang="en-US" sz="2000" dirty="0"/>
              <a:t>Those that have a degree or apprenticeship are earning and gaining more within a few years</a:t>
            </a:r>
          </a:p>
          <a:p>
            <a:r>
              <a:rPr lang="en-US" sz="2000" dirty="0"/>
              <a:t>Compromises due to a lower income, e.g.</a:t>
            </a:r>
          </a:p>
          <a:p>
            <a:pPr lvl="1"/>
            <a:r>
              <a:rPr lang="en-US" sz="2000" dirty="0"/>
              <a:t>Rent when you prefer to own a property</a:t>
            </a:r>
          </a:p>
          <a:p>
            <a:pPr lvl="1"/>
            <a:r>
              <a:rPr lang="en-US" sz="2000" dirty="0"/>
              <a:t>Cheaper holidays and leisure activities</a:t>
            </a:r>
          </a:p>
          <a:p>
            <a:pPr lvl="1"/>
            <a:r>
              <a:rPr lang="en-US" sz="2000" dirty="0"/>
              <a:t>Your children and or partner can’t do X, Y or Z </a:t>
            </a:r>
          </a:p>
          <a:p>
            <a:pPr lvl="1"/>
            <a:r>
              <a:rPr lang="en-US" sz="2000" dirty="0"/>
              <a:t>A lower pension pot even if you can afford one.</a:t>
            </a:r>
          </a:p>
          <a:p>
            <a:r>
              <a:rPr lang="en-US" sz="2000" dirty="0"/>
              <a:t>Your ability to deal with adverse events is more challenging</a:t>
            </a:r>
          </a:p>
          <a:p>
            <a:r>
              <a:rPr lang="en-US" sz="2000" dirty="0"/>
              <a:t>Greater risk of redundancy because you are cheaper than others to do this to.</a:t>
            </a:r>
          </a:p>
        </p:txBody>
      </p:sp>
      <p:grpSp>
        <p:nvGrpSpPr>
          <p:cNvPr id="11" name="Group 10">
            <a:extLst>
              <a:ext uri="{FF2B5EF4-FFF2-40B4-BE49-F238E27FC236}">
                <a16:creationId xmlns:a16="http://schemas.microsoft.com/office/drawing/2014/main" id="{A5904D32-1085-4A43-9DA1-4AB19FE74EF0}"/>
              </a:ext>
            </a:extLst>
          </p:cNvPr>
          <p:cNvGrpSpPr/>
          <p:nvPr/>
        </p:nvGrpSpPr>
        <p:grpSpPr>
          <a:xfrm>
            <a:off x="-5" y="6343612"/>
            <a:ext cx="12173407" cy="500528"/>
            <a:chOff x="-5" y="6343612"/>
            <a:chExt cx="12173407" cy="500528"/>
          </a:xfrm>
        </p:grpSpPr>
        <p:sp>
          <p:nvSpPr>
            <p:cNvPr id="12" name="Rectangle 11">
              <a:extLst>
                <a:ext uri="{FF2B5EF4-FFF2-40B4-BE49-F238E27FC236}">
                  <a16:creationId xmlns:a16="http://schemas.microsoft.com/office/drawing/2014/main" id="{50A93868-C587-4941-9F0C-6237C5B27652}"/>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oter Placeholder 9">
              <a:extLst>
                <a:ext uri="{FF2B5EF4-FFF2-40B4-BE49-F238E27FC236}">
                  <a16:creationId xmlns:a16="http://schemas.microsoft.com/office/drawing/2014/main" id="{8B650832-6CE4-48EA-AB6B-B569C4AF2E85}"/>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Tree>
    <p:extLst>
      <p:ext uri="{BB962C8B-B14F-4D97-AF65-F5344CB8AC3E}">
        <p14:creationId xmlns:p14="http://schemas.microsoft.com/office/powerpoint/2010/main" val="369983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09EC-FEE6-4A78-9761-DC6501DB25D1}"/>
              </a:ext>
            </a:extLst>
          </p:cNvPr>
          <p:cNvSpPr>
            <a:spLocks noGrp="1"/>
          </p:cNvSpPr>
          <p:nvPr>
            <p:ph type="title"/>
          </p:nvPr>
        </p:nvSpPr>
        <p:spPr>
          <a:xfrm>
            <a:off x="196755" y="0"/>
            <a:ext cx="3178889" cy="1272606"/>
          </a:xfrm>
        </p:spPr>
        <p:txBody>
          <a:bodyPr>
            <a:normAutofit fontScale="90000"/>
          </a:bodyPr>
          <a:lstStyle/>
          <a:p>
            <a:r>
              <a:rPr lang="en-US" sz="3600" dirty="0"/>
              <a:t>University or Apprenticeship or Employment?</a:t>
            </a:r>
            <a:endParaRPr lang="en-GB" sz="3600" dirty="0"/>
          </a:p>
        </p:txBody>
      </p:sp>
      <p:pic>
        <p:nvPicPr>
          <p:cNvPr id="4" name="Content Placeholder 3">
            <a:extLst>
              <a:ext uri="{FF2B5EF4-FFF2-40B4-BE49-F238E27FC236}">
                <a16:creationId xmlns:a16="http://schemas.microsoft.com/office/drawing/2014/main" id="{6DC72A11-A4FB-48DE-B57F-E96D4A27F715}"/>
              </a:ext>
            </a:extLst>
          </p:cNvPr>
          <p:cNvPicPr>
            <a:picLocks noGrp="1" noChangeAspect="1"/>
          </p:cNvPicPr>
          <p:nvPr>
            <p:ph idx="1"/>
          </p:nvPr>
        </p:nvPicPr>
        <p:blipFill>
          <a:blip r:embed="rId3"/>
          <a:stretch>
            <a:fillRect/>
          </a:stretch>
        </p:blipFill>
        <p:spPr>
          <a:xfrm>
            <a:off x="3488013" y="0"/>
            <a:ext cx="8703987" cy="6858000"/>
          </a:xfrm>
          <a:prstGeom prst="rect">
            <a:avLst/>
          </a:prstGeom>
        </p:spPr>
      </p:pic>
      <p:sp>
        <p:nvSpPr>
          <p:cNvPr id="5" name="TextBox 4">
            <a:extLst>
              <a:ext uri="{FF2B5EF4-FFF2-40B4-BE49-F238E27FC236}">
                <a16:creationId xmlns:a16="http://schemas.microsoft.com/office/drawing/2014/main" id="{DEFD062B-06D9-4A46-A3F5-D7D6A7446F54}"/>
              </a:ext>
            </a:extLst>
          </p:cNvPr>
          <p:cNvSpPr txBox="1"/>
          <p:nvPr/>
        </p:nvSpPr>
        <p:spPr>
          <a:xfrm>
            <a:off x="196755" y="1433015"/>
            <a:ext cx="3051412" cy="5355312"/>
          </a:xfrm>
          <a:prstGeom prst="rect">
            <a:avLst/>
          </a:prstGeom>
          <a:noFill/>
        </p:spPr>
        <p:txBody>
          <a:bodyPr wrap="square" rtlCol="0">
            <a:spAutoFit/>
          </a:bodyPr>
          <a:lstStyle/>
          <a:p>
            <a:r>
              <a:rPr lang="en-US" dirty="0"/>
              <a:t>Lifetime Earning Premium above those that entered employment at the end of Year 13.</a:t>
            </a:r>
          </a:p>
          <a:p>
            <a:endParaRPr lang="en-US" dirty="0"/>
          </a:p>
          <a:p>
            <a:r>
              <a:rPr lang="en-US" dirty="0"/>
              <a:t>Those with an apprenticeship or degree earn more over a working life.</a:t>
            </a:r>
          </a:p>
          <a:p>
            <a:endParaRPr lang="en-US" dirty="0"/>
          </a:p>
          <a:p>
            <a:r>
              <a:rPr lang="en-US" dirty="0"/>
              <a:t>Level 4 (Higher/first year university only) Apprenticeship can lead to greater earnings over degree students – subject area dependent</a:t>
            </a:r>
          </a:p>
          <a:p>
            <a:endParaRPr lang="en-US" dirty="0"/>
          </a:p>
          <a:p>
            <a:r>
              <a:rPr lang="en-US" dirty="0"/>
              <a:t>Study by Barclays and Centre for Economics and Business Research, 2016</a:t>
            </a:r>
          </a:p>
        </p:txBody>
      </p:sp>
    </p:spTree>
    <p:extLst>
      <p:ext uri="{BB962C8B-B14F-4D97-AF65-F5344CB8AC3E}">
        <p14:creationId xmlns:p14="http://schemas.microsoft.com/office/powerpoint/2010/main" val="975235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against red wall">
            <a:extLst>
              <a:ext uri="{FF2B5EF4-FFF2-40B4-BE49-F238E27FC236}">
                <a16:creationId xmlns:a16="http://schemas.microsoft.com/office/drawing/2014/main" id="{F336A17B-C21F-4C63-B913-3FDDD7A154A5}"/>
              </a:ext>
            </a:extLst>
          </p:cNvPr>
          <p:cNvPicPr>
            <a:picLocks noChangeAspect="1"/>
          </p:cNvPicPr>
          <p:nvPr/>
        </p:nvPicPr>
        <p:blipFill rotWithShape="1">
          <a:blip r:embed="rId3">
            <a:extLst>
              <a:ext uri="{28A0092B-C50C-407E-A947-70E740481C1C}">
                <a14:useLocalDpi xmlns:a14="http://schemas.microsoft.com/office/drawing/2010/main" val="0"/>
              </a:ext>
            </a:extLst>
          </a:blip>
          <a:srcRect l="63031"/>
          <a:stretch/>
        </p:blipFill>
        <p:spPr>
          <a:xfrm>
            <a:off x="5462460" y="2783286"/>
            <a:ext cx="2107384" cy="3539854"/>
          </a:xfrm>
          <a:prstGeom prst="rect">
            <a:avLst/>
          </a:prstGeom>
        </p:spPr>
      </p:pic>
      <p:grpSp>
        <p:nvGrpSpPr>
          <p:cNvPr id="17" name="Group 16">
            <a:extLst>
              <a:ext uri="{FF2B5EF4-FFF2-40B4-BE49-F238E27FC236}">
                <a16:creationId xmlns:a16="http://schemas.microsoft.com/office/drawing/2014/main" id="{78B1E4F8-4B1D-4B06-872E-31D2BDFED734}"/>
              </a:ext>
            </a:extLst>
          </p:cNvPr>
          <p:cNvGrpSpPr/>
          <p:nvPr/>
        </p:nvGrpSpPr>
        <p:grpSpPr>
          <a:xfrm>
            <a:off x="-5" y="6343612"/>
            <a:ext cx="12173407" cy="500528"/>
            <a:chOff x="-5" y="6343612"/>
            <a:chExt cx="12173407" cy="500528"/>
          </a:xfrm>
        </p:grpSpPr>
        <p:sp>
          <p:nvSpPr>
            <p:cNvPr id="19" name="Rectangle 18">
              <a:extLst>
                <a:ext uri="{FF2B5EF4-FFF2-40B4-BE49-F238E27FC236}">
                  <a16:creationId xmlns:a16="http://schemas.microsoft.com/office/drawing/2014/main" id="{65D2488C-9029-4937-821D-94D66C836F9C}"/>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ooter Placeholder 9">
              <a:extLst>
                <a:ext uri="{FF2B5EF4-FFF2-40B4-BE49-F238E27FC236}">
                  <a16:creationId xmlns:a16="http://schemas.microsoft.com/office/drawing/2014/main" id="{556786B9-DAB7-4F57-AD6B-24E48CFAB78F}"/>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grpSp>
      <p:sp>
        <p:nvSpPr>
          <p:cNvPr id="6146" name="Title 3">
            <a:extLst>
              <a:ext uri="{FF2B5EF4-FFF2-40B4-BE49-F238E27FC236}">
                <a16:creationId xmlns:a16="http://schemas.microsoft.com/office/drawing/2014/main" id="{4A52DFB8-1F36-400F-9366-08387538CD99}"/>
              </a:ext>
            </a:extLst>
          </p:cNvPr>
          <p:cNvSpPr txBox="1">
            <a:spLocks/>
          </p:cNvSpPr>
          <p:nvPr/>
        </p:nvSpPr>
        <p:spPr bwMode="auto">
          <a:xfrm>
            <a:off x="1850690" y="2147206"/>
            <a:ext cx="75438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3600">
              <a:solidFill>
                <a:srgbClr val="002060"/>
              </a:solidFill>
            </a:endParaRPr>
          </a:p>
        </p:txBody>
      </p:sp>
      <p:sp>
        <p:nvSpPr>
          <p:cNvPr id="12" name="Rectangle 11">
            <a:extLst>
              <a:ext uri="{FF2B5EF4-FFF2-40B4-BE49-F238E27FC236}">
                <a16:creationId xmlns:a16="http://schemas.microsoft.com/office/drawing/2014/main" id="{86DC214E-92AD-4AFC-AC39-C21F12280B8F}"/>
              </a:ext>
            </a:extLst>
          </p:cNvPr>
          <p:cNvSpPr/>
          <p:nvPr/>
        </p:nvSpPr>
        <p:spPr>
          <a:xfrm>
            <a:off x="618979" y="274284"/>
            <a:ext cx="11352628" cy="2554545"/>
          </a:xfrm>
          <a:prstGeom prst="rect">
            <a:avLst/>
          </a:prstGeom>
          <a:noFill/>
        </p:spPr>
        <p:txBody>
          <a:bodyPr wrap="square" lIns="91440" tIns="45720" rIns="91440" bIns="45720" anchor="t">
            <a:spAutoFit/>
          </a:bodyPr>
          <a:lstStyle/>
          <a:p>
            <a:pPr algn="r" eaLnBrk="1" hangingPunct="1">
              <a:defRPr/>
            </a:pPr>
            <a:fld id="{05DBDEA3-D5B0-4169-B765-9638415A604B}" type="datetime2">
              <a:rPr lang="en-GB" sz="3200" b="1" u="sng" smtClean="0">
                <a:ln w="0"/>
                <a:effectLst>
                  <a:outerShdw blurRad="38100" dist="25400" dir="5400000" algn="ctr" rotWithShape="0">
                    <a:srgbClr val="6E747A">
                      <a:alpha val="43000"/>
                    </a:srgbClr>
                  </a:outerShdw>
                </a:effectLst>
              </a:rPr>
              <a:t>Friday, 15 May 2026</a:t>
            </a:fld>
            <a:endParaRPr lang="en-US" sz="3200" b="1" dirty="0">
              <a:ln w="0"/>
              <a:effectLst>
                <a:outerShdw blurRad="38100" dist="25400" dir="5400000" algn="ctr" rotWithShape="0">
                  <a:srgbClr val="6E747A">
                    <a:alpha val="43000"/>
                  </a:srgbClr>
                </a:outerShdw>
              </a:effectLst>
            </a:endParaRPr>
          </a:p>
          <a:p>
            <a:pPr algn="ctr">
              <a:defRPr/>
            </a:pPr>
            <a:r>
              <a:rPr lang="en-US" sz="3200" b="1" dirty="0">
                <a:ln w="0"/>
                <a:effectLst>
                  <a:outerShdw blurRad="38100" dist="25400" dir="5400000" algn="ctr" rotWithShape="0">
                    <a:srgbClr val="6E747A">
                      <a:alpha val="43000"/>
                    </a:srgbClr>
                  </a:outerShdw>
                </a:effectLst>
              </a:rPr>
              <a:t> </a:t>
            </a:r>
            <a:r>
              <a:rPr lang="en-US" sz="4000" b="1" u="sng" dirty="0">
                <a:ln w="0"/>
                <a:solidFill>
                  <a:prstClr val="black"/>
                </a:solidFill>
                <a:effectLst>
                  <a:outerShdw blurRad="38100" dist="25400" dir="5400000" algn="ctr" rotWithShape="0">
                    <a:srgbClr val="6E747A">
                      <a:alpha val="43000"/>
                    </a:srgbClr>
                  </a:outerShdw>
                </a:effectLst>
              </a:rPr>
              <a:t>UCAS vs. Apprenticeships vs. Employment</a:t>
            </a:r>
            <a:endParaRPr lang="en-US" sz="2200" b="1" u="sng" dirty="0">
              <a:ln w="0"/>
              <a:effectLst>
                <a:outerShdw blurRad="38100" dist="25400" dir="5400000" algn="ctr" rotWithShape="0">
                  <a:srgbClr val="6E747A">
                    <a:alpha val="43000"/>
                  </a:srgbClr>
                </a:outerShdw>
              </a:effectLst>
            </a:endParaRPr>
          </a:p>
          <a:p>
            <a:pPr algn="ctr" eaLnBrk="1" hangingPunct="1">
              <a:defRPr/>
            </a:pPr>
            <a:endParaRPr lang="en-US" sz="1200" u="sng" dirty="0">
              <a:ln w="0"/>
              <a:effectLst>
                <a:outerShdw blurRad="38100" dist="25400" dir="5400000" algn="ctr" rotWithShape="0">
                  <a:srgbClr val="6E747A">
                    <a:alpha val="43000"/>
                  </a:srgbClr>
                </a:outerShdw>
              </a:effectLst>
            </a:endParaRPr>
          </a:p>
          <a:p>
            <a:pPr algn="ctr" eaLnBrk="1" hangingPunct="1">
              <a:defRPr/>
            </a:pPr>
            <a:endParaRPr lang="en-US" sz="1200" u="sng" dirty="0">
              <a:ln w="0"/>
              <a:effectLst>
                <a:outerShdw blurRad="38100" dist="25400" dir="5400000" algn="ctr" rotWithShape="0">
                  <a:srgbClr val="6E747A">
                    <a:alpha val="43000"/>
                  </a:srgbClr>
                </a:outerShdw>
              </a:effectLst>
            </a:endParaRPr>
          </a:p>
          <a:p>
            <a:pPr>
              <a:defRPr/>
            </a:pPr>
            <a:r>
              <a:rPr lang="en-US" altLang="en-US" sz="2800" b="1" u="sng" dirty="0">
                <a:ln w="0"/>
                <a:effectLst>
                  <a:outerShdw blurRad="38100" dist="25400" dir="5400000" algn="ctr" rotWithShape="0">
                    <a:srgbClr val="6E747A">
                      <a:alpha val="43000"/>
                    </a:srgbClr>
                  </a:outerShdw>
                </a:effectLst>
              </a:rPr>
              <a:t>LO: </a:t>
            </a:r>
            <a:r>
              <a:rPr lang="en-GB" sz="3200" dirty="0">
                <a:solidFill>
                  <a:srgbClr val="000000"/>
                </a:solidFill>
                <a:latin typeface="Calibri"/>
                <a:ea typeface="Times New Roman" panose="02020603050405020304" pitchFamily="18" charset="0"/>
                <a:cs typeface="Calibri"/>
              </a:rPr>
              <a:t>To know about UCAS, apprenticeships or employment for post-18 routes - which one and the process involved. </a:t>
            </a:r>
            <a:endParaRPr lang="en-US" sz="3200" dirty="0">
              <a:ln w="0"/>
              <a:solidFill>
                <a:srgbClr val="002060"/>
              </a:solidFill>
              <a:effectLst>
                <a:outerShdw blurRad="38100" dist="25400" dir="5400000" algn="ctr" rotWithShape="0">
                  <a:srgbClr val="6E747A">
                    <a:alpha val="43000"/>
                  </a:srgbClr>
                </a:outerShdw>
              </a:effectLst>
            </a:endParaRPr>
          </a:p>
        </p:txBody>
      </p:sp>
      <p:sp>
        <p:nvSpPr>
          <p:cNvPr id="10" name="TextBox 9">
            <a:extLst>
              <a:ext uri="{FF2B5EF4-FFF2-40B4-BE49-F238E27FC236}">
                <a16:creationId xmlns:a16="http://schemas.microsoft.com/office/drawing/2014/main" id="{F1670257-0E12-463E-8B77-44CD08A8080E}"/>
              </a:ext>
            </a:extLst>
          </p:cNvPr>
          <p:cNvSpPr txBox="1"/>
          <p:nvPr/>
        </p:nvSpPr>
        <p:spPr>
          <a:xfrm>
            <a:off x="503290" y="3043350"/>
            <a:ext cx="4943321" cy="2677656"/>
          </a:xfrm>
          <a:prstGeom prst="rect">
            <a:avLst/>
          </a:prstGeom>
          <a:noFill/>
        </p:spPr>
        <p:txBody>
          <a:bodyPr wrap="square" rtlCol="0">
            <a:spAutoFit/>
          </a:bodyPr>
          <a:lstStyle/>
          <a:p>
            <a:r>
              <a:rPr lang="en-GB" sz="2400" b="1" dirty="0"/>
              <a:t>HARD: I know how to</a:t>
            </a:r>
            <a:r>
              <a:rPr lang="en-GB" sz="2400" dirty="0"/>
              <a:t> </a:t>
            </a:r>
            <a:r>
              <a:rPr lang="en-GB" sz="2400" dirty="0">
                <a:latin typeface="Calibri" panose="020F0502020204030204" pitchFamily="34" charset="0"/>
                <a:ea typeface="Times New Roman" panose="02020603050405020304" pitchFamily="18" charset="0"/>
              </a:rPr>
              <a:t>Identify options available </a:t>
            </a:r>
            <a:r>
              <a:rPr lang="en-GB" sz="2400" dirty="0">
                <a:solidFill>
                  <a:srgbClr val="000000"/>
                </a:solidFill>
                <a:latin typeface="Calibri"/>
                <a:ea typeface="Times New Roman" panose="02020603050405020304" pitchFamily="18" charset="0"/>
                <a:cs typeface="Calibri"/>
              </a:rPr>
              <a:t>for post-18 routes </a:t>
            </a:r>
            <a:r>
              <a:rPr lang="en-GB" sz="2400" dirty="0">
                <a:latin typeface="Calibri" panose="020F0502020204030204" pitchFamily="34" charset="0"/>
                <a:ea typeface="Times New Roman" panose="02020603050405020304" pitchFamily="18" charset="0"/>
              </a:rPr>
              <a:t>.</a:t>
            </a:r>
            <a:r>
              <a:rPr lang="en-GB" sz="2400" dirty="0"/>
              <a:t> </a:t>
            </a:r>
          </a:p>
          <a:p>
            <a:r>
              <a:rPr lang="en-GB" sz="2400" b="1" dirty="0"/>
              <a:t>HARDER:</a:t>
            </a:r>
            <a:r>
              <a:rPr lang="en-GB" sz="2400" dirty="0"/>
              <a:t> </a:t>
            </a:r>
            <a:r>
              <a:rPr lang="en-GB" sz="2400" b="1" dirty="0"/>
              <a:t>I can </a:t>
            </a:r>
            <a:r>
              <a:rPr lang="en-GB" sz="2400" dirty="0">
                <a:latin typeface="Calibri" panose="020F0502020204030204" pitchFamily="34" charset="0"/>
              </a:rPr>
              <a:t>d</a:t>
            </a:r>
            <a:r>
              <a:rPr lang="en-GB" sz="2400" dirty="0">
                <a:latin typeface="Calibri" panose="020F0502020204030204" pitchFamily="34" charset="0"/>
                <a:ea typeface="Times New Roman" panose="02020603050405020304" pitchFamily="18" charset="0"/>
              </a:rPr>
              <a:t>escribe the processes involved.</a:t>
            </a:r>
            <a:endParaRPr lang="en-GB" sz="2400" dirty="0"/>
          </a:p>
          <a:p>
            <a:r>
              <a:rPr lang="en-GB" sz="2400" b="1" dirty="0"/>
              <a:t>HARDEST:</a:t>
            </a:r>
            <a:r>
              <a:rPr lang="en-GB" sz="2400" dirty="0"/>
              <a:t> </a:t>
            </a:r>
            <a:r>
              <a:rPr lang="en-GB" sz="2400" b="1" dirty="0"/>
              <a:t>I can </a:t>
            </a:r>
            <a:r>
              <a:rPr lang="en-GB" sz="2400" dirty="0"/>
              <a:t>consider and evaluate </a:t>
            </a:r>
            <a:r>
              <a:rPr lang="en-GB" sz="2400" dirty="0">
                <a:latin typeface="Calibri" panose="020F0502020204030204" pitchFamily="34" charset="0"/>
                <a:ea typeface="Times New Roman" panose="02020603050405020304" pitchFamily="18" charset="0"/>
              </a:rPr>
              <a:t>the options available from a personal perspective.</a:t>
            </a:r>
            <a:endParaRPr lang="en-GB" sz="2400" dirty="0"/>
          </a:p>
        </p:txBody>
      </p:sp>
      <p:sp>
        <p:nvSpPr>
          <p:cNvPr id="15" name="TextBox 14">
            <a:extLst>
              <a:ext uri="{FF2B5EF4-FFF2-40B4-BE49-F238E27FC236}">
                <a16:creationId xmlns:a16="http://schemas.microsoft.com/office/drawing/2014/main" id="{78E357CC-D35C-4BD0-BB9E-A616E4071154}"/>
              </a:ext>
            </a:extLst>
          </p:cNvPr>
          <p:cNvSpPr txBox="1"/>
          <p:nvPr/>
        </p:nvSpPr>
        <p:spPr>
          <a:xfrm>
            <a:off x="7665962" y="2828829"/>
            <a:ext cx="4507440" cy="3416320"/>
          </a:xfrm>
          <a:prstGeom prst="rect">
            <a:avLst/>
          </a:prstGeom>
          <a:noFill/>
        </p:spPr>
        <p:txBody>
          <a:bodyPr wrap="square">
            <a:spAutoFit/>
          </a:bodyPr>
          <a:lstStyle/>
          <a:p>
            <a:r>
              <a:rPr lang="fr-FR" sz="2400" b="1" dirty="0" err="1"/>
              <a:t>What</a:t>
            </a:r>
            <a:r>
              <a:rPr lang="fr-FR" sz="2400" b="1" dirty="0"/>
              <a:t> </a:t>
            </a:r>
            <a:r>
              <a:rPr lang="fr-FR" sz="2400" b="1" dirty="0" err="1"/>
              <a:t>will</a:t>
            </a:r>
            <a:r>
              <a:rPr lang="fr-FR" sz="2400" b="1" dirty="0"/>
              <a:t> </a:t>
            </a:r>
            <a:r>
              <a:rPr lang="fr-FR" sz="2400" b="1" dirty="0" err="1"/>
              <a:t>you</a:t>
            </a:r>
            <a:r>
              <a:rPr lang="fr-FR" sz="2400" b="1" dirty="0"/>
              <a:t> </a:t>
            </a:r>
            <a:r>
              <a:rPr lang="fr-FR" sz="2400" b="1" dirty="0" err="1"/>
              <a:t>take</a:t>
            </a:r>
            <a:r>
              <a:rPr lang="fr-FR" sz="2400" b="1" dirty="0"/>
              <a:t> </a:t>
            </a:r>
            <a:r>
              <a:rPr lang="fr-FR" sz="2400" b="1" dirty="0" err="1"/>
              <a:t>away</a:t>
            </a:r>
            <a:r>
              <a:rPr lang="fr-FR" sz="2400" b="1" dirty="0"/>
              <a:t> </a:t>
            </a:r>
            <a:r>
              <a:rPr lang="fr-FR" sz="2400" b="1" dirty="0" err="1"/>
              <a:t>from</a:t>
            </a:r>
            <a:r>
              <a:rPr lang="fr-FR" sz="2400" b="1" dirty="0"/>
              <a:t> </a:t>
            </a:r>
            <a:r>
              <a:rPr lang="fr-FR" sz="2400" b="1" dirty="0" err="1"/>
              <a:t>today’s</a:t>
            </a:r>
            <a:r>
              <a:rPr lang="fr-FR" sz="2400" b="1" dirty="0"/>
              <a:t> </a:t>
            </a:r>
            <a:r>
              <a:rPr lang="fr-FR" sz="2400" b="1" dirty="0" err="1"/>
              <a:t>lesson</a:t>
            </a:r>
            <a:r>
              <a:rPr lang="fr-FR" sz="2400" b="1" dirty="0"/>
              <a:t>?</a:t>
            </a:r>
          </a:p>
          <a:p>
            <a:endParaRPr lang="fr-FR" sz="2400" b="1" dirty="0"/>
          </a:p>
          <a:p>
            <a:pPr marL="457200" indent="-457200">
              <a:buFont typeface="Arial" panose="020B0604020202020204" pitchFamily="34" charset="0"/>
              <a:buChar char="•"/>
            </a:pPr>
            <a:r>
              <a:rPr lang="fr-FR" sz="2400" b="1" dirty="0"/>
              <a:t>Write a </a:t>
            </a:r>
            <a:r>
              <a:rPr lang="fr-FR" sz="2400" b="1" dirty="0" err="1"/>
              <a:t>personal</a:t>
            </a:r>
            <a:r>
              <a:rPr lang="fr-FR" sz="2400" b="1" dirty="0"/>
              <a:t> </a:t>
            </a:r>
            <a:r>
              <a:rPr lang="fr-FR" sz="2400" b="1" dirty="0" err="1"/>
              <a:t>pro’s</a:t>
            </a:r>
            <a:r>
              <a:rPr lang="fr-FR" sz="2400" b="1" dirty="0"/>
              <a:t> and </a:t>
            </a:r>
            <a:r>
              <a:rPr lang="fr-FR" sz="2400" b="1" dirty="0" err="1"/>
              <a:t>con’s</a:t>
            </a:r>
            <a:r>
              <a:rPr lang="fr-FR" sz="2400" b="1" dirty="0"/>
              <a:t> </a:t>
            </a:r>
            <a:r>
              <a:rPr lang="fr-FR" sz="2400" b="1" dirty="0" err="1"/>
              <a:t>list</a:t>
            </a:r>
            <a:r>
              <a:rPr lang="fr-FR" sz="2400" b="1" dirty="0"/>
              <a:t> </a:t>
            </a:r>
            <a:r>
              <a:rPr lang="fr-FR" sz="2400" b="1" dirty="0" err="1"/>
              <a:t>that</a:t>
            </a:r>
            <a:r>
              <a:rPr lang="fr-FR" sz="2400" b="1" dirty="0"/>
              <a:t> </a:t>
            </a:r>
            <a:r>
              <a:rPr lang="fr-FR" sz="2400" b="1" dirty="0" err="1"/>
              <a:t>includes</a:t>
            </a:r>
            <a:r>
              <a:rPr lang="fr-FR" sz="2400" b="1" dirty="0"/>
              <a:t> </a:t>
            </a:r>
            <a:r>
              <a:rPr lang="fr-FR" sz="2400" b="1" dirty="0" err="1"/>
              <a:t>each</a:t>
            </a:r>
            <a:r>
              <a:rPr lang="fr-FR" sz="2400" b="1" dirty="0"/>
              <a:t> option </a:t>
            </a:r>
            <a:r>
              <a:rPr lang="fr-FR" sz="2400" b="1" dirty="0" err="1"/>
              <a:t>with</a:t>
            </a:r>
            <a:r>
              <a:rPr lang="fr-FR" sz="2400" b="1" dirty="0"/>
              <a:t> the </a:t>
            </a:r>
            <a:r>
              <a:rPr lang="fr-FR" sz="2400" b="1" dirty="0" err="1"/>
              <a:t>economic</a:t>
            </a:r>
            <a:r>
              <a:rPr lang="fr-FR" sz="2400" b="1" dirty="0"/>
              <a:t> conditions.</a:t>
            </a:r>
            <a:endParaRPr lang="fr-FR" sz="2400" b="1" dirty="0">
              <a:cs typeface="Calibri"/>
            </a:endParaRPr>
          </a:p>
          <a:p>
            <a:pPr marL="457200" indent="-457200">
              <a:buFont typeface="Arial" panose="020B0604020202020204" pitchFamily="34" charset="0"/>
              <a:buChar char="•"/>
            </a:pPr>
            <a:r>
              <a:rPr lang="fr-FR" sz="2400" b="1" dirty="0" err="1"/>
              <a:t>What’s</a:t>
            </a:r>
            <a:r>
              <a:rPr lang="fr-FR" sz="2400" b="1" dirty="0"/>
              <a:t> </a:t>
            </a:r>
            <a:r>
              <a:rPr lang="fr-FR" sz="2400" b="1" dirty="0" err="1"/>
              <a:t>your</a:t>
            </a:r>
            <a:r>
              <a:rPr lang="fr-FR" sz="2400" b="1" dirty="0"/>
              <a:t> conclusion?  </a:t>
            </a:r>
          </a:p>
          <a:p>
            <a:pPr marL="457200" indent="-457200">
              <a:buFont typeface="Arial" panose="020B0604020202020204" pitchFamily="34" charset="0"/>
              <a:buChar char="•"/>
            </a:pPr>
            <a:r>
              <a:rPr lang="fr-FR" sz="2400" b="1" dirty="0"/>
              <a:t>Is more information </a:t>
            </a:r>
            <a:r>
              <a:rPr lang="fr-FR" sz="2400" b="1" dirty="0" err="1"/>
              <a:t>needed</a:t>
            </a:r>
            <a:r>
              <a:rPr lang="fr-FR" sz="2400" b="1" dirty="0"/>
              <a:t>?</a:t>
            </a:r>
            <a:endParaRPr lang="en-GB" sz="2400" dirty="0"/>
          </a:p>
        </p:txBody>
      </p:sp>
      <p:grpSp>
        <p:nvGrpSpPr>
          <p:cNvPr id="16" name="Group 15">
            <a:extLst>
              <a:ext uri="{FF2B5EF4-FFF2-40B4-BE49-F238E27FC236}">
                <a16:creationId xmlns:a16="http://schemas.microsoft.com/office/drawing/2014/main" id="{C3CC791A-E436-4826-ADB7-6D38513B4D61}"/>
              </a:ext>
            </a:extLst>
          </p:cNvPr>
          <p:cNvGrpSpPr/>
          <p:nvPr/>
        </p:nvGrpSpPr>
        <p:grpSpPr>
          <a:xfrm>
            <a:off x="-6" y="6369279"/>
            <a:ext cx="2381257" cy="500529"/>
            <a:chOff x="-6" y="6369279"/>
            <a:chExt cx="2381257" cy="500529"/>
          </a:xfrm>
        </p:grpSpPr>
        <p:pic>
          <p:nvPicPr>
            <p:cNvPr id="21" name="Picture 20" descr="Logo, company name&#10;&#10;Description automatically generated">
              <a:extLst>
                <a:ext uri="{FF2B5EF4-FFF2-40B4-BE49-F238E27FC236}">
                  <a16:creationId xmlns:a16="http://schemas.microsoft.com/office/drawing/2014/main" id="{E64D77B3-0BC6-4C33-897D-C24FAD8F4CC3}"/>
                </a:ext>
              </a:extLst>
            </p:cNvPr>
            <p:cNvPicPr>
              <a:picLocks noChangeAspect="1"/>
            </p:cNvPicPr>
            <p:nvPr/>
          </p:nvPicPr>
          <p:blipFill rotWithShape="1">
            <a:blip r:embed="rId4">
              <a:extLst>
                <a:ext uri="{28A0092B-C50C-407E-A947-70E740481C1C}">
                  <a14:useLocalDpi xmlns:a14="http://schemas.microsoft.com/office/drawing/2010/main" val="0"/>
                </a:ext>
              </a:extLst>
            </a:blip>
            <a:srcRect l="17338" t="26479" r="16981" b="27933"/>
            <a:stretch/>
          </p:blipFill>
          <p:spPr>
            <a:xfrm>
              <a:off x="-6" y="6369279"/>
              <a:ext cx="1435261" cy="500529"/>
            </a:xfrm>
            <a:prstGeom prst="rect">
              <a:avLst/>
            </a:prstGeom>
          </p:spPr>
        </p:pic>
        <p:sp>
          <p:nvSpPr>
            <p:cNvPr id="22" name="TextBox 21">
              <a:extLst>
                <a:ext uri="{FF2B5EF4-FFF2-40B4-BE49-F238E27FC236}">
                  <a16:creationId xmlns:a16="http://schemas.microsoft.com/office/drawing/2014/main" id="{F8813FBB-2C97-448F-B7EB-E9570B467BE3}"/>
                </a:ext>
              </a:extLst>
            </p:cNvPr>
            <p:cNvSpPr txBox="1"/>
            <p:nvPr/>
          </p:nvSpPr>
          <p:spPr>
            <a:xfrm>
              <a:off x="1435255" y="6416221"/>
              <a:ext cx="945996" cy="366657"/>
            </a:xfrm>
            <a:prstGeom prst="rect">
              <a:avLst/>
            </a:prstGeom>
            <a:noFill/>
          </p:spPr>
          <p:txBody>
            <a:bodyPr wrap="square" rtlCol="0">
              <a:spAutoFit/>
            </a:bodyPr>
            <a:lstStyle/>
            <a:p>
              <a:r>
                <a:rPr lang="en-GB" dirty="0"/>
                <a:t>© 2020</a:t>
              </a:r>
            </a:p>
          </p:txBody>
        </p:sp>
      </p:grpSp>
    </p:spTree>
    <p:extLst>
      <p:ext uri="{BB962C8B-B14F-4D97-AF65-F5344CB8AC3E}">
        <p14:creationId xmlns:p14="http://schemas.microsoft.com/office/powerpoint/2010/main" val="427852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7B80-1AA9-48C2-AE4D-AB6B02F17DBF}"/>
              </a:ext>
            </a:extLst>
          </p:cNvPr>
          <p:cNvSpPr>
            <a:spLocks noGrp="1"/>
          </p:cNvSpPr>
          <p:nvPr>
            <p:ph type="title"/>
          </p:nvPr>
        </p:nvSpPr>
        <p:spPr>
          <a:xfrm>
            <a:off x="152401" y="75122"/>
            <a:ext cx="11870266" cy="921828"/>
          </a:xfrm>
          <a:solidFill>
            <a:schemeClr val="tx1"/>
          </a:solidFill>
        </p:spPr>
        <p:txBody>
          <a:bodyPr vert="horz" lIns="91440" tIns="45720" rIns="91440" bIns="45720" rtlCol="0">
            <a:noAutofit/>
          </a:bodyPr>
          <a:lstStyle/>
          <a:p>
            <a:pPr>
              <a:spcBef>
                <a:spcPts val="1000"/>
              </a:spcBef>
            </a:pPr>
            <a:r>
              <a:rPr lang="en-US" b="1" dirty="0">
                <a:solidFill>
                  <a:srgbClr val="FFC000"/>
                </a:solidFill>
                <a:latin typeface="+mn-lt"/>
                <a:ea typeface="+mn-ea"/>
                <a:cs typeface="+mn-cs"/>
              </a:rPr>
              <a:t>Based upon an IBIS World research, in 2019-20, what were the top 10 fastest revenue growing industries in the UK?</a:t>
            </a:r>
            <a:endParaRPr lang="en-GB" b="1" dirty="0">
              <a:solidFill>
                <a:srgbClr val="FFC000"/>
              </a:solidFill>
              <a:latin typeface="+mn-lt"/>
              <a:ea typeface="+mn-ea"/>
              <a:cs typeface="+mn-cs"/>
            </a:endParaRPr>
          </a:p>
        </p:txBody>
      </p:sp>
      <p:sp>
        <p:nvSpPr>
          <p:cNvPr id="5" name="Rectangle 4">
            <a:extLst>
              <a:ext uri="{FF2B5EF4-FFF2-40B4-BE49-F238E27FC236}">
                <a16:creationId xmlns:a16="http://schemas.microsoft.com/office/drawing/2014/main" id="{A9F38879-4AF9-491F-AE29-39603D68D388}"/>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9">
            <a:extLst>
              <a:ext uri="{FF2B5EF4-FFF2-40B4-BE49-F238E27FC236}">
                <a16:creationId xmlns:a16="http://schemas.microsoft.com/office/drawing/2014/main" id="{CF7BF26C-3C80-4454-88AA-B7E0F1ED1D59}"/>
              </a:ext>
            </a:extLst>
          </p:cNvPr>
          <p:cNvSpPr txBox="1">
            <a:spLocks/>
          </p:cNvSpPr>
          <p:nvPr/>
        </p:nvSpPr>
        <p:spPr bwMode="auto">
          <a:xfrm>
            <a:off x="1897577"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
        <p:nvSpPr>
          <p:cNvPr id="15" name="Content Placeholder 14">
            <a:extLst>
              <a:ext uri="{FF2B5EF4-FFF2-40B4-BE49-F238E27FC236}">
                <a16:creationId xmlns:a16="http://schemas.microsoft.com/office/drawing/2014/main" id="{163C71FD-573A-477F-8652-46F0DF8BF427}"/>
              </a:ext>
            </a:extLst>
          </p:cNvPr>
          <p:cNvSpPr>
            <a:spLocks noGrp="1"/>
          </p:cNvSpPr>
          <p:nvPr>
            <p:ph idx="1"/>
          </p:nvPr>
        </p:nvSpPr>
        <p:spPr>
          <a:xfrm>
            <a:off x="578735" y="1320800"/>
            <a:ext cx="10776654" cy="4540250"/>
          </a:xfrm>
          <a:solidFill>
            <a:schemeClr val="tx1"/>
          </a:solidFill>
        </p:spPr>
        <p:txBody>
          <a:bodyPr>
            <a:normAutofit fontScale="47500" lnSpcReduction="20000"/>
          </a:bodyPr>
          <a:lstStyle/>
          <a:p>
            <a:pPr marL="514350" indent="-514350">
              <a:buFont typeface="+mj-lt"/>
              <a:buAutoNum type="arabicPeriod"/>
            </a:pPr>
            <a:r>
              <a:rPr lang="en-GB" sz="5100" b="1" dirty="0">
                <a:solidFill>
                  <a:srgbClr val="FFC000"/>
                </a:solidFill>
              </a:rPr>
              <a:t>Open-Ended Investment Activities (179.4%)</a:t>
            </a:r>
          </a:p>
          <a:p>
            <a:pPr marL="514350" indent="-514350">
              <a:buFont typeface="+mj-lt"/>
              <a:buAutoNum type="arabicPeriod"/>
            </a:pPr>
            <a:r>
              <a:rPr lang="en-GB" sz="5100" b="1" dirty="0">
                <a:solidFill>
                  <a:srgbClr val="FFC000"/>
                </a:solidFill>
              </a:rPr>
              <a:t>Life Insurance (98.5%)</a:t>
            </a:r>
          </a:p>
          <a:p>
            <a:pPr marL="514350" indent="-514350">
              <a:buFont typeface="+mj-lt"/>
              <a:buAutoNum type="arabicPeriod"/>
            </a:pPr>
            <a:r>
              <a:rPr lang="en-GB" sz="5100" b="1" dirty="0">
                <a:solidFill>
                  <a:srgbClr val="FFC000"/>
                </a:solidFill>
              </a:rPr>
              <a:t>Customer Relationship Management (CRM) Providers (43.15%)</a:t>
            </a:r>
          </a:p>
          <a:p>
            <a:pPr marL="514350" indent="-514350">
              <a:buFont typeface="+mj-lt"/>
              <a:buAutoNum type="arabicPeriod"/>
            </a:pPr>
            <a:r>
              <a:rPr lang="en-GB" sz="5100" b="1" dirty="0">
                <a:solidFill>
                  <a:srgbClr val="FFC000"/>
                </a:solidFill>
              </a:rPr>
              <a:t>Language Learning Software Developers (41.3%)</a:t>
            </a:r>
          </a:p>
          <a:p>
            <a:pPr marL="514350" indent="-514350">
              <a:buFont typeface="+mj-lt"/>
              <a:buAutoNum type="arabicPeriod"/>
            </a:pPr>
            <a:r>
              <a:rPr lang="en-GB" sz="5100" b="1" dirty="0">
                <a:solidFill>
                  <a:srgbClr val="FFC000"/>
                </a:solidFill>
              </a:rPr>
              <a:t>Online Greeting Cards Retailers in UK (34.5%)</a:t>
            </a:r>
          </a:p>
          <a:p>
            <a:pPr marL="514350" indent="-514350">
              <a:buFont typeface="+mj-lt"/>
              <a:buAutoNum type="arabicPeriod"/>
            </a:pPr>
            <a:r>
              <a:rPr lang="en-GB" sz="5100" b="1" dirty="0">
                <a:solidFill>
                  <a:srgbClr val="FFC000"/>
                </a:solidFill>
              </a:rPr>
              <a:t>Healthcare Construction (26.3%)</a:t>
            </a:r>
          </a:p>
          <a:p>
            <a:pPr marL="514350" indent="-514350">
              <a:buFont typeface="+mj-lt"/>
              <a:buAutoNum type="arabicPeriod"/>
            </a:pPr>
            <a:r>
              <a:rPr lang="en-GB" sz="5100" b="1" dirty="0">
                <a:solidFill>
                  <a:srgbClr val="FFC000"/>
                </a:solidFill>
              </a:rPr>
              <a:t>Online Food Ordering and Delivery Platforms (26.2%)</a:t>
            </a:r>
          </a:p>
          <a:p>
            <a:pPr marL="514350" indent="-514350">
              <a:buFont typeface="+mj-lt"/>
              <a:buAutoNum type="arabicPeriod"/>
            </a:pPr>
            <a:r>
              <a:rPr lang="en-GB" sz="5100" b="1" dirty="0">
                <a:solidFill>
                  <a:srgbClr val="FFC000"/>
                </a:solidFill>
              </a:rPr>
              <a:t>Audiobook Publishing (25.0%)</a:t>
            </a:r>
          </a:p>
          <a:p>
            <a:pPr marL="514350" indent="-514350">
              <a:buFont typeface="+mj-lt"/>
              <a:buAutoNum type="arabicPeriod"/>
            </a:pPr>
            <a:r>
              <a:rPr lang="en-GB" sz="5100" b="1" dirty="0">
                <a:solidFill>
                  <a:srgbClr val="FFC000"/>
                </a:solidFill>
              </a:rPr>
              <a:t>Immersive Technology, e.g. virtual reality (22.8%)</a:t>
            </a:r>
          </a:p>
          <a:p>
            <a:pPr marL="514350" indent="-514350">
              <a:buFont typeface="+mj-lt"/>
              <a:buAutoNum type="arabicPeriod"/>
            </a:pPr>
            <a:r>
              <a:rPr lang="en-GB" sz="5100" b="1" dirty="0">
                <a:solidFill>
                  <a:srgbClr val="FFC000"/>
                </a:solidFill>
              </a:rPr>
              <a:t>Juice, Mineral, Water &amp; Soft Drink (22.2%)</a:t>
            </a:r>
          </a:p>
          <a:p>
            <a:pPr marL="514350" indent="-514350">
              <a:buFont typeface="+mj-lt"/>
              <a:buAutoNum type="arabicPeriod"/>
            </a:pPr>
            <a:endParaRPr lang="en-GB" b="1" dirty="0">
              <a:solidFill>
                <a:srgbClr val="FFC000"/>
              </a:solidFill>
            </a:endParaRPr>
          </a:p>
          <a:p>
            <a:pPr marL="0" indent="0">
              <a:buNone/>
            </a:pPr>
            <a:r>
              <a:rPr lang="en-GB" b="1" dirty="0">
                <a:solidFill>
                  <a:srgbClr val="FFC000"/>
                </a:solidFill>
              </a:rPr>
              <a:t>Source: </a:t>
            </a:r>
            <a:r>
              <a:rPr lang="en-GB" b="1" dirty="0">
                <a:solidFill>
                  <a:srgbClr val="FFC000"/>
                </a:solidFill>
                <a:hlinkClick r:id="rId3">
                  <a:extLst>
                    <a:ext uri="{A12FA001-AC4F-418D-AE19-62706E023703}">
                      <ahyp:hlinkClr xmlns:ahyp="http://schemas.microsoft.com/office/drawing/2018/hyperlinkcolor" val="tx"/>
                    </a:ext>
                  </a:extLst>
                </a:hlinkClick>
              </a:rPr>
              <a:t>https://www.ibisworld.com/united-kingdom/industry-trends/fastest-growing-industries/</a:t>
            </a:r>
            <a:endParaRPr lang="en-GB" b="1" dirty="0">
              <a:solidFill>
                <a:srgbClr val="FFC000"/>
              </a:solidFill>
            </a:endParaRPr>
          </a:p>
        </p:txBody>
      </p:sp>
    </p:spTree>
    <p:extLst>
      <p:ext uri="{BB962C8B-B14F-4D97-AF65-F5344CB8AC3E}">
        <p14:creationId xmlns:p14="http://schemas.microsoft.com/office/powerpoint/2010/main" val="36107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9" end="9"/>
                                            </p:txEl>
                                          </p:spTgt>
                                        </p:tgtEl>
                                        <p:attrNameLst>
                                          <p:attrName>style.visibility</p:attrName>
                                        </p:attrNameLst>
                                      </p:cBhvr>
                                      <p:to>
                                        <p:strVal val="visible"/>
                                      </p:to>
                                    </p:set>
                                    <p:animEffect transition="in" filter="wipe(down)">
                                      <p:cBhvr>
                                        <p:cTn id="7" dur="500"/>
                                        <p:tgtEl>
                                          <p:spTgt spid="15">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8" end="8"/>
                                            </p:txEl>
                                          </p:spTgt>
                                        </p:tgtEl>
                                        <p:attrNameLst>
                                          <p:attrName>style.visibility</p:attrName>
                                        </p:attrNameLst>
                                      </p:cBhvr>
                                      <p:to>
                                        <p:strVal val="visible"/>
                                      </p:to>
                                    </p:set>
                                    <p:animEffect transition="in" filter="wipe(down)">
                                      <p:cBhvr>
                                        <p:cTn id="12" dur="500"/>
                                        <p:tgtEl>
                                          <p:spTgt spid="15">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animEffect transition="in" filter="wipe(down)">
                                      <p:cBhvr>
                                        <p:cTn id="17" dur="500"/>
                                        <p:tgtEl>
                                          <p:spTgt spid="1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wipe(down)">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wipe(down)">
                                      <p:cBhvr>
                                        <p:cTn id="27" dur="500"/>
                                        <p:tgtEl>
                                          <p:spTgt spid="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wipe(down)">
                                      <p:cBhvr>
                                        <p:cTn id="37" dur="500"/>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ipe(down)">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1" end="1"/>
                                            </p:txEl>
                                          </p:spTgt>
                                        </p:tgtEl>
                                        <p:attrNameLst>
                                          <p:attrName>style.visibility</p:attrName>
                                        </p:attrNameLst>
                                      </p:cBhvr>
                                      <p:to>
                                        <p:strVal val="visible"/>
                                      </p:to>
                                    </p:set>
                                    <p:animEffect transition="in" filter="wipe(down)">
                                      <p:cBhvr>
                                        <p:cTn id="47" dur="500"/>
                                        <p:tgtEl>
                                          <p:spTgt spid="1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wipe(down)">
                                      <p:cBhvr>
                                        <p:cTn id="5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7B80-1AA9-48C2-AE4D-AB6B02F17DBF}"/>
              </a:ext>
            </a:extLst>
          </p:cNvPr>
          <p:cNvSpPr>
            <a:spLocks noGrp="1"/>
          </p:cNvSpPr>
          <p:nvPr>
            <p:ph type="title"/>
          </p:nvPr>
        </p:nvSpPr>
        <p:spPr>
          <a:xfrm>
            <a:off x="18595" y="75121"/>
            <a:ext cx="12173406" cy="921829"/>
          </a:xfrm>
          <a:solidFill>
            <a:schemeClr val="tx1"/>
          </a:solidFill>
        </p:spPr>
        <p:txBody>
          <a:bodyPr vert="horz" lIns="91440" tIns="45720" rIns="91440" bIns="45720" rtlCol="0">
            <a:noAutofit/>
          </a:bodyPr>
          <a:lstStyle/>
          <a:p>
            <a:pPr>
              <a:spcBef>
                <a:spcPts val="1000"/>
              </a:spcBef>
            </a:pPr>
            <a:r>
              <a:rPr lang="en-US" sz="2800" b="1" dirty="0">
                <a:solidFill>
                  <a:srgbClr val="FFC000"/>
                </a:solidFill>
                <a:latin typeface="+mn-lt"/>
                <a:ea typeface="+mn-ea"/>
                <a:cs typeface="+mn-cs"/>
              </a:rPr>
              <a:t>A KPMG report predicts which nine industries will increase output (production) in a post-</a:t>
            </a:r>
            <a:r>
              <a:rPr lang="en-US" sz="2800" b="1" dirty="0" err="1">
                <a:solidFill>
                  <a:srgbClr val="FFC000"/>
                </a:solidFill>
                <a:latin typeface="+mn-lt"/>
                <a:ea typeface="+mn-ea"/>
                <a:cs typeface="+mn-cs"/>
              </a:rPr>
              <a:t>Covid</a:t>
            </a:r>
            <a:r>
              <a:rPr lang="en-US" sz="2800" b="1" dirty="0">
                <a:solidFill>
                  <a:srgbClr val="FFC000"/>
                </a:solidFill>
                <a:latin typeface="+mn-lt"/>
                <a:ea typeface="+mn-ea"/>
                <a:cs typeface="+mn-cs"/>
              </a:rPr>
              <a:t> 19 UK during 2021 based upon 2019 levels?</a:t>
            </a:r>
            <a:endParaRPr lang="en-GB" sz="2800" b="1" dirty="0">
              <a:solidFill>
                <a:srgbClr val="FFC000"/>
              </a:solidFill>
              <a:latin typeface="+mn-lt"/>
              <a:ea typeface="+mn-ea"/>
              <a:cs typeface="+mn-cs"/>
            </a:endParaRPr>
          </a:p>
        </p:txBody>
      </p:sp>
      <p:sp>
        <p:nvSpPr>
          <p:cNvPr id="5" name="Rectangle 4">
            <a:extLst>
              <a:ext uri="{FF2B5EF4-FFF2-40B4-BE49-F238E27FC236}">
                <a16:creationId xmlns:a16="http://schemas.microsoft.com/office/drawing/2014/main" id="{A9F38879-4AF9-491F-AE29-39603D68D388}"/>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9">
            <a:extLst>
              <a:ext uri="{FF2B5EF4-FFF2-40B4-BE49-F238E27FC236}">
                <a16:creationId xmlns:a16="http://schemas.microsoft.com/office/drawing/2014/main" id="{CF7BF26C-3C80-4454-88AA-B7E0F1ED1D59}"/>
              </a:ext>
            </a:extLst>
          </p:cNvPr>
          <p:cNvSpPr txBox="1">
            <a:spLocks/>
          </p:cNvSpPr>
          <p:nvPr/>
        </p:nvSpPr>
        <p:spPr bwMode="auto">
          <a:xfrm>
            <a:off x="1897577"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a:solidFill>
                  <a:sysClr val="windowText" lastClr="000000"/>
                </a:solidFill>
              </a:rPr>
              <a:t>Living in the Wider World: Careers</a:t>
            </a:r>
            <a:endParaRPr lang="en-GB" sz="1600" dirty="0">
              <a:solidFill>
                <a:sysClr val="windowText" lastClr="000000"/>
              </a:solidFill>
            </a:endParaRPr>
          </a:p>
        </p:txBody>
      </p:sp>
      <p:sp>
        <p:nvSpPr>
          <p:cNvPr id="15" name="Content Placeholder 14">
            <a:extLst>
              <a:ext uri="{FF2B5EF4-FFF2-40B4-BE49-F238E27FC236}">
                <a16:creationId xmlns:a16="http://schemas.microsoft.com/office/drawing/2014/main" id="{163C71FD-573A-477F-8652-46F0DF8BF427}"/>
              </a:ext>
            </a:extLst>
          </p:cNvPr>
          <p:cNvSpPr>
            <a:spLocks noGrp="1"/>
          </p:cNvSpPr>
          <p:nvPr>
            <p:ph idx="1"/>
          </p:nvPr>
        </p:nvSpPr>
        <p:spPr>
          <a:xfrm>
            <a:off x="578735" y="1405467"/>
            <a:ext cx="10776654" cy="4455583"/>
          </a:xfrm>
          <a:solidFill>
            <a:schemeClr val="tx1"/>
          </a:solidFill>
        </p:spPr>
        <p:txBody>
          <a:bodyPr vert="horz" lIns="91440" tIns="45720" rIns="91440" bIns="45720" rtlCol="0">
            <a:normAutofit fontScale="47500" lnSpcReduction="20000"/>
          </a:bodyPr>
          <a:lstStyle/>
          <a:p>
            <a:pPr marL="514350" indent="-514350">
              <a:buFont typeface="+mj-lt"/>
              <a:buAutoNum type="arabicPeriod"/>
            </a:pPr>
            <a:r>
              <a:rPr lang="en-GB" sz="5100" b="1" dirty="0">
                <a:solidFill>
                  <a:srgbClr val="FFC000"/>
                </a:solidFill>
              </a:rPr>
              <a:t>Scientific Research &amp; Development</a:t>
            </a:r>
          </a:p>
          <a:p>
            <a:pPr marL="514350" indent="-514350">
              <a:buFont typeface="+mj-lt"/>
              <a:buAutoNum type="arabicPeriod"/>
            </a:pPr>
            <a:r>
              <a:rPr lang="en-GB" sz="5100" b="1" dirty="0">
                <a:solidFill>
                  <a:srgbClr val="FFC000"/>
                </a:solidFill>
              </a:rPr>
              <a:t>Postal services</a:t>
            </a:r>
          </a:p>
          <a:p>
            <a:pPr marL="514350" indent="-514350">
              <a:buFont typeface="+mj-lt"/>
              <a:buAutoNum type="arabicPeriod"/>
            </a:pPr>
            <a:r>
              <a:rPr lang="en-GB" sz="5100" b="1" dirty="0">
                <a:solidFill>
                  <a:srgbClr val="FFC000"/>
                </a:solidFill>
              </a:rPr>
              <a:t>Veterinary</a:t>
            </a:r>
          </a:p>
          <a:p>
            <a:pPr marL="514350" indent="-514350">
              <a:buFont typeface="+mj-lt"/>
              <a:buAutoNum type="arabicPeriod"/>
            </a:pPr>
            <a:r>
              <a:rPr lang="en-GB" sz="5100" b="1" dirty="0">
                <a:solidFill>
                  <a:srgbClr val="FFC000"/>
                </a:solidFill>
              </a:rPr>
              <a:t>Retail</a:t>
            </a:r>
          </a:p>
          <a:p>
            <a:pPr marL="514350" indent="-514350">
              <a:buFont typeface="+mj-lt"/>
              <a:buAutoNum type="arabicPeriod"/>
            </a:pPr>
            <a:r>
              <a:rPr lang="en-GB" sz="5100" b="1" dirty="0">
                <a:solidFill>
                  <a:srgbClr val="FFC000"/>
                </a:solidFill>
              </a:rPr>
              <a:t>IT Communications</a:t>
            </a:r>
          </a:p>
          <a:p>
            <a:pPr marL="514350" indent="-514350">
              <a:buFont typeface="+mj-lt"/>
              <a:buAutoNum type="arabicPeriod"/>
            </a:pPr>
            <a:r>
              <a:rPr lang="en-GB" sz="5100" b="1" dirty="0">
                <a:solidFill>
                  <a:srgbClr val="FFC000"/>
                </a:solidFill>
              </a:rPr>
              <a:t>Telecoms</a:t>
            </a:r>
          </a:p>
          <a:p>
            <a:pPr marL="514350" indent="-514350">
              <a:buFont typeface="+mj-lt"/>
              <a:buAutoNum type="arabicPeriod"/>
            </a:pPr>
            <a:r>
              <a:rPr lang="en-GB" sz="5100" b="1" dirty="0">
                <a:solidFill>
                  <a:srgbClr val="FFC000"/>
                </a:solidFill>
              </a:rPr>
              <a:t>Vehicle Sales &amp; Servicing</a:t>
            </a:r>
          </a:p>
          <a:p>
            <a:pPr marL="514350" indent="-514350">
              <a:buFont typeface="+mj-lt"/>
              <a:buAutoNum type="arabicPeriod"/>
            </a:pPr>
            <a:r>
              <a:rPr lang="en-GB" sz="5100" b="1" dirty="0">
                <a:solidFill>
                  <a:srgbClr val="FFC000"/>
                </a:solidFill>
              </a:rPr>
              <a:t>Pharmaceuticals</a:t>
            </a:r>
          </a:p>
          <a:p>
            <a:pPr marL="514350" indent="-514350">
              <a:buFont typeface="+mj-lt"/>
              <a:buAutoNum type="arabicPeriod"/>
            </a:pPr>
            <a:r>
              <a:rPr lang="en-GB" sz="5100" b="1" dirty="0">
                <a:solidFill>
                  <a:srgbClr val="FFC000"/>
                </a:solidFill>
              </a:rPr>
              <a:t>Water Utilities</a:t>
            </a:r>
          </a:p>
          <a:p>
            <a:pPr marL="514350" indent="-514350">
              <a:buFont typeface="+mj-lt"/>
              <a:buAutoNum type="arabicPeriod"/>
            </a:pPr>
            <a:endParaRPr lang="en-GB" sz="5100" b="1" dirty="0">
              <a:solidFill>
                <a:srgbClr val="FFC000"/>
              </a:solidFill>
            </a:endParaRPr>
          </a:p>
          <a:p>
            <a:pPr marL="0" indent="0">
              <a:buNone/>
            </a:pPr>
            <a:r>
              <a:rPr lang="en-GB" sz="5100" b="1" dirty="0">
                <a:solidFill>
                  <a:srgbClr val="FFC000"/>
                </a:solidFill>
              </a:rPr>
              <a:t>Source: </a:t>
            </a:r>
            <a:r>
              <a:rPr lang="en-GB" sz="5100" b="1" dirty="0">
                <a:solidFill>
                  <a:srgbClr val="FFC000"/>
                </a:solidFill>
                <a:hlinkClick r:id="rId3"/>
              </a:rPr>
              <a:t>https://assets.kpmg/content/dam/kpmg/uk/pdf/2020/11/uk-economic-outlook-nov2020.pdf</a:t>
            </a:r>
            <a:r>
              <a:rPr lang="en-GB" sz="5100" b="1" dirty="0">
                <a:solidFill>
                  <a:srgbClr val="FFC000"/>
                </a:solidFill>
              </a:rPr>
              <a:t> </a:t>
            </a:r>
          </a:p>
        </p:txBody>
      </p:sp>
    </p:spTree>
    <p:extLst>
      <p:ext uri="{BB962C8B-B14F-4D97-AF65-F5344CB8AC3E}">
        <p14:creationId xmlns:p14="http://schemas.microsoft.com/office/powerpoint/2010/main" val="687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8" end="8"/>
                                            </p:txEl>
                                          </p:spTgt>
                                        </p:tgtEl>
                                        <p:attrNameLst>
                                          <p:attrName>style.visibility</p:attrName>
                                        </p:attrNameLst>
                                      </p:cBhvr>
                                      <p:to>
                                        <p:strVal val="visible"/>
                                      </p:to>
                                    </p:set>
                                    <p:animEffect transition="in" filter="wipe(down)">
                                      <p:cBhvr>
                                        <p:cTn id="7" dur="500"/>
                                        <p:tgtEl>
                                          <p:spTgt spid="15">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7" end="7"/>
                                            </p:txEl>
                                          </p:spTgt>
                                        </p:tgtEl>
                                        <p:attrNameLst>
                                          <p:attrName>style.visibility</p:attrName>
                                        </p:attrNameLst>
                                      </p:cBhvr>
                                      <p:to>
                                        <p:strVal val="visible"/>
                                      </p:to>
                                    </p:set>
                                    <p:animEffect transition="in" filter="wipe(down)">
                                      <p:cBhvr>
                                        <p:cTn id="12" dur="500"/>
                                        <p:tgtEl>
                                          <p:spTgt spid="1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6" end="6"/>
                                            </p:txEl>
                                          </p:spTgt>
                                        </p:tgtEl>
                                        <p:attrNameLst>
                                          <p:attrName>style.visibility</p:attrName>
                                        </p:attrNameLst>
                                      </p:cBhvr>
                                      <p:to>
                                        <p:strVal val="visible"/>
                                      </p:to>
                                    </p:set>
                                    <p:animEffect transition="in" filter="wipe(down)">
                                      <p:cBhvr>
                                        <p:cTn id="17" dur="500"/>
                                        <p:tgtEl>
                                          <p:spTgt spid="1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wipe(down)">
                                      <p:cBhvr>
                                        <p:cTn id="22" dur="500"/>
                                        <p:tgtEl>
                                          <p:spTgt spid="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dow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wipe(down)">
                                      <p:cBhvr>
                                        <p:cTn id="32" dur="500"/>
                                        <p:tgtEl>
                                          <p:spTgt spid="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down)">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wipe(down)">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down)">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B8954B-310F-BC9E-A752-0F023540EA9F}"/>
              </a:ext>
            </a:extLst>
          </p:cNvPr>
          <p:cNvSpPr txBox="1"/>
          <p:nvPr/>
        </p:nvSpPr>
        <p:spPr>
          <a:xfrm>
            <a:off x="963322" y="797510"/>
            <a:ext cx="10265355" cy="5262979"/>
          </a:xfrm>
          <a:prstGeom prst="rect">
            <a:avLst/>
          </a:prstGeom>
          <a:noFill/>
        </p:spPr>
        <p:txBody>
          <a:bodyPr wrap="square" rtlCol="0">
            <a:spAutoFit/>
          </a:bodyPr>
          <a:lstStyle/>
          <a:p>
            <a:r>
              <a:rPr lang="en-GB" sz="2400" b="1" u="sng" dirty="0"/>
              <a:t>What is the Labour Market?</a:t>
            </a:r>
          </a:p>
          <a:p>
            <a:endParaRPr lang="en-GB" sz="2400" dirty="0"/>
          </a:p>
          <a:p>
            <a:pPr marL="257175" indent="-257175">
              <a:buFont typeface="Arial" panose="020B0604020202020204" pitchFamily="34" charset="0"/>
              <a:buChar char="•"/>
            </a:pPr>
            <a:r>
              <a:rPr lang="en-GB" sz="2400" dirty="0"/>
              <a:t>The Labour Market is simply the local job market! What kind of jobs are around you? What big companies are there? Are there any growing industries and are jobs well paid?</a:t>
            </a:r>
          </a:p>
          <a:p>
            <a:endParaRPr lang="en-GB" sz="2400" dirty="0"/>
          </a:p>
          <a:p>
            <a:r>
              <a:rPr lang="en-GB" sz="2400" b="1" u="sng" dirty="0"/>
              <a:t>What is Labour Market Information?</a:t>
            </a:r>
          </a:p>
          <a:p>
            <a:endParaRPr lang="en-GB" sz="2400" b="1" u="sng" dirty="0"/>
          </a:p>
          <a:p>
            <a:pPr marL="257175" indent="-257175">
              <a:buFont typeface="Arial" panose="020B0604020202020204" pitchFamily="34" charset="0"/>
              <a:buChar char="•"/>
            </a:pPr>
            <a:r>
              <a:rPr lang="en-GB" sz="2400" dirty="0"/>
              <a:t>Labour Market Information helps to break down the ‘world of work’- ranging from descriptions of different careers, their entry routes, promotional prospects, salaries paid, skills and qualifications needed, etc</a:t>
            </a:r>
          </a:p>
          <a:p>
            <a:endParaRPr lang="en-GB" sz="2400" dirty="0"/>
          </a:p>
          <a:p>
            <a:pPr marL="257175" indent="-257175">
              <a:buFont typeface="Arial" panose="020B0604020202020204" pitchFamily="34" charset="0"/>
              <a:buChar char="•"/>
            </a:pPr>
            <a:r>
              <a:rPr lang="en-GB" sz="2400" dirty="0"/>
              <a:t>Labour Market Information also covers future demand- what kinds of jobs will be in demand after leaving school and what kinds of skills will be needed. </a:t>
            </a:r>
          </a:p>
        </p:txBody>
      </p:sp>
      <p:pic>
        <p:nvPicPr>
          <p:cNvPr id="1026" name="Picture 2" descr="1,060 Labour Market Stock Illustrations, Cliparts and Royalty Free Labour  Market Vectors">
            <a:extLst>
              <a:ext uri="{FF2B5EF4-FFF2-40B4-BE49-F238E27FC236}">
                <a16:creationId xmlns:a16="http://schemas.microsoft.com/office/drawing/2014/main" id="{DE605715-9586-764F-B6F4-212A186B1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733" y="0"/>
            <a:ext cx="2518648" cy="161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2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BDF46-D350-C23E-CD40-C16EBCB1246F}"/>
              </a:ext>
            </a:extLst>
          </p:cNvPr>
          <p:cNvPicPr>
            <a:picLocks noChangeAspect="1"/>
          </p:cNvPicPr>
          <p:nvPr/>
        </p:nvPicPr>
        <p:blipFill rotWithShape="1">
          <a:blip r:embed="rId2"/>
          <a:srcRect l="48713" t="20741" r="7499" b="41010"/>
          <a:stretch/>
        </p:blipFill>
        <p:spPr>
          <a:xfrm>
            <a:off x="1212665" y="1381234"/>
            <a:ext cx="9766667" cy="4798846"/>
          </a:xfrm>
          <a:prstGeom prst="rect">
            <a:avLst/>
          </a:prstGeom>
        </p:spPr>
      </p:pic>
      <p:sp>
        <p:nvSpPr>
          <p:cNvPr id="6" name="TextBox 5">
            <a:extLst>
              <a:ext uri="{FF2B5EF4-FFF2-40B4-BE49-F238E27FC236}">
                <a16:creationId xmlns:a16="http://schemas.microsoft.com/office/drawing/2014/main" id="{280D90FF-18C1-FB51-764B-F4B4D322C0FB}"/>
              </a:ext>
            </a:extLst>
          </p:cNvPr>
          <p:cNvSpPr txBox="1"/>
          <p:nvPr/>
        </p:nvSpPr>
        <p:spPr>
          <a:xfrm>
            <a:off x="3509861" y="324416"/>
            <a:ext cx="5172277" cy="646331"/>
          </a:xfrm>
          <a:prstGeom prst="rect">
            <a:avLst/>
          </a:prstGeom>
          <a:noFill/>
        </p:spPr>
        <p:txBody>
          <a:bodyPr wrap="square" rtlCol="0">
            <a:spAutoFit/>
          </a:bodyPr>
          <a:lstStyle/>
          <a:p>
            <a:pPr algn="ctr"/>
            <a:r>
              <a:rPr lang="en-GB" sz="3600" b="1" u="sng" dirty="0"/>
              <a:t>LMI For The Black Country</a:t>
            </a:r>
          </a:p>
        </p:txBody>
      </p:sp>
    </p:spTree>
    <p:extLst>
      <p:ext uri="{BB962C8B-B14F-4D97-AF65-F5344CB8AC3E}">
        <p14:creationId xmlns:p14="http://schemas.microsoft.com/office/powerpoint/2010/main" val="293467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9">
            <a:extLst>
              <a:ext uri="{FF2B5EF4-FFF2-40B4-BE49-F238E27FC236}">
                <a16:creationId xmlns:a16="http://schemas.microsoft.com/office/drawing/2014/main" id="{E2E713FF-7AEF-4CB3-B9D9-169A547CF1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EB670-AF4D-4B64-985A-C8258F73980F}"/>
              </a:ext>
            </a:extLst>
          </p:cNvPr>
          <p:cNvSpPr>
            <a:spLocks noGrp="1"/>
          </p:cNvSpPr>
          <p:nvPr>
            <p:ph type="ctrTitle"/>
          </p:nvPr>
        </p:nvSpPr>
        <p:spPr>
          <a:xfrm>
            <a:off x="1214012" y="2207602"/>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But how do we get to the world of work? </a:t>
            </a:r>
            <a:br>
              <a:rPr lang="en-GB" sz="5200" dirty="0">
                <a:solidFill>
                  <a:srgbClr val="FFFFFF"/>
                </a:solidFill>
              </a:rPr>
            </a:br>
            <a:r>
              <a:rPr lang="en-GB" sz="5200" dirty="0">
                <a:solidFill>
                  <a:srgbClr val="FFFFFF"/>
                </a:solidFill>
              </a:rPr>
              <a:t>What are the options?</a:t>
            </a:r>
          </a:p>
        </p:txBody>
      </p:sp>
      <p:sp>
        <p:nvSpPr>
          <p:cNvPr id="5" name="Rectangle 4">
            <a:extLst>
              <a:ext uri="{FF2B5EF4-FFF2-40B4-BE49-F238E27FC236}">
                <a16:creationId xmlns:a16="http://schemas.microsoft.com/office/drawing/2014/main" id="{A9F38879-4AF9-491F-AE29-39603D68D388}"/>
              </a:ext>
            </a:extLst>
          </p:cNvPr>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spcAft>
                <a:spcPts val="600"/>
              </a:spcAft>
              <a:buNone/>
            </a:pPr>
            <a:endParaRPr lang="en-GB" dirty="0">
              <a:solidFill>
                <a:srgbClr val="FFFFFF"/>
              </a:solidFill>
            </a:endParaRPr>
          </a:p>
        </p:txBody>
      </p:sp>
      <p:sp>
        <p:nvSpPr>
          <p:cNvPr id="13" name="Footer Placeholder 9">
            <a:extLst>
              <a:ext uri="{FF2B5EF4-FFF2-40B4-BE49-F238E27FC236}">
                <a16:creationId xmlns:a16="http://schemas.microsoft.com/office/drawing/2014/main" id="{C0DDD554-9A8A-4F27-B61F-FEF70039EF0E}"/>
              </a:ext>
            </a:extLst>
          </p:cNvPr>
          <p:cNvSpPr txBox="1">
            <a:spLocks/>
          </p:cNvSpPr>
          <p:nvPr/>
        </p:nvSpPr>
        <p:spPr bwMode="auto">
          <a:xfrm>
            <a:off x="1897577"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Tree>
    <p:extLst>
      <p:ext uri="{BB962C8B-B14F-4D97-AF65-F5344CB8AC3E}">
        <p14:creationId xmlns:p14="http://schemas.microsoft.com/office/powerpoint/2010/main" val="33770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mute="1">
                <p:cTn id="12" repeatCount="indefinite"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
        <p:nvSpPr>
          <p:cNvPr id="4" name="AutoShape 2" descr="UCAS">
            <a:extLst>
              <a:ext uri="{FF2B5EF4-FFF2-40B4-BE49-F238E27FC236}">
                <a16:creationId xmlns:a16="http://schemas.microsoft.com/office/drawing/2014/main" id="{FDD686D4-F5AA-4FD4-9838-030A51D05C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le 11">
            <a:extLst>
              <a:ext uri="{FF2B5EF4-FFF2-40B4-BE49-F238E27FC236}">
                <a16:creationId xmlns:a16="http://schemas.microsoft.com/office/drawing/2014/main" id="{7D124173-D1E5-4E74-807C-7ED1EB6F0ED3}"/>
              </a:ext>
            </a:extLst>
          </p:cNvPr>
          <p:cNvSpPr>
            <a:spLocks noGrp="1"/>
          </p:cNvSpPr>
          <p:nvPr>
            <p:ph type="title"/>
          </p:nvPr>
        </p:nvSpPr>
        <p:spPr>
          <a:xfrm>
            <a:off x="1769884" y="122293"/>
            <a:ext cx="8957032" cy="660111"/>
          </a:xfrm>
        </p:spPr>
        <p:txBody>
          <a:bodyPr>
            <a:normAutofit fontScale="90000"/>
          </a:bodyPr>
          <a:lstStyle/>
          <a:p>
            <a:r>
              <a:rPr lang="en-US" b="1" dirty="0">
                <a:hlinkClick r:id="rId4"/>
              </a:rPr>
              <a:t>University Colleges Admission Service</a:t>
            </a:r>
            <a:endParaRPr lang="en-GB" b="1" dirty="0"/>
          </a:p>
        </p:txBody>
      </p:sp>
      <p:sp>
        <p:nvSpPr>
          <p:cNvPr id="20" name="TextBox 19">
            <a:extLst>
              <a:ext uri="{FF2B5EF4-FFF2-40B4-BE49-F238E27FC236}">
                <a16:creationId xmlns:a16="http://schemas.microsoft.com/office/drawing/2014/main" id="{AB777493-42D5-47CD-94AA-028A6598011C}"/>
              </a:ext>
            </a:extLst>
          </p:cNvPr>
          <p:cNvSpPr txBox="1"/>
          <p:nvPr/>
        </p:nvSpPr>
        <p:spPr>
          <a:xfrm>
            <a:off x="3790303" y="755020"/>
            <a:ext cx="4611393" cy="584775"/>
          </a:xfrm>
          <a:prstGeom prst="rect">
            <a:avLst/>
          </a:prstGeom>
          <a:solidFill>
            <a:schemeClr val="accent5">
              <a:lumMod val="20000"/>
              <a:lumOff val="80000"/>
            </a:schemeClr>
          </a:solidFill>
        </p:spPr>
        <p:txBody>
          <a:bodyPr wrap="square" lIns="91440" tIns="45720" rIns="91440" bIns="45720" rtlCol="0" anchor="t">
            <a:spAutoFit/>
          </a:bodyPr>
          <a:lstStyle/>
          <a:p>
            <a:pPr algn="ctr"/>
            <a:r>
              <a:rPr lang="en-US" sz="3200" dirty="0">
                <a:ea typeface="Calibri"/>
                <a:cs typeface="Calibri"/>
                <a:hlinkClick r:id="rId5"/>
              </a:rPr>
              <a:t>What is UCAS?</a:t>
            </a:r>
            <a:endParaRPr lang="en-US" sz="3200" dirty="0">
              <a:ea typeface="Calibri"/>
              <a:cs typeface="Calibri"/>
            </a:endParaRPr>
          </a:p>
        </p:txBody>
      </p:sp>
      <p:pic>
        <p:nvPicPr>
          <p:cNvPr id="2" name="Online Media 1" title="What is UCAS? | learndirect">
            <a:hlinkClick r:id="" action="ppaction://noaction"/>
            <a:extLst>
              <a:ext uri="{FF2B5EF4-FFF2-40B4-BE49-F238E27FC236}">
                <a16:creationId xmlns:a16="http://schemas.microsoft.com/office/drawing/2014/main" id="{CD25D292-A2DF-8151-9481-DC1A15C958F0}"/>
              </a:ext>
            </a:extLst>
          </p:cNvPr>
          <p:cNvPicPr>
            <a:picLocks noGrp="1" noRot="1" noChangeAspect="1"/>
          </p:cNvPicPr>
          <p:nvPr>
            <p:ph idx="1"/>
            <a:videoFile r:link="rId1"/>
          </p:nvPr>
        </p:nvPicPr>
        <p:blipFill>
          <a:blip r:embed="rId6"/>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296106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 y="6343612"/>
            <a:ext cx="12173407" cy="5005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ooter Placeholder 9">
            <a:extLst>
              <a:ext uri="{FF2B5EF4-FFF2-40B4-BE49-F238E27FC236}">
                <a16:creationId xmlns:a16="http://schemas.microsoft.com/office/drawing/2014/main" id="{49784EEF-F466-451D-B00F-636071DD4384}"/>
              </a:ext>
            </a:extLst>
          </p:cNvPr>
          <p:cNvSpPr txBox="1">
            <a:spLocks/>
          </p:cNvSpPr>
          <p:nvPr/>
        </p:nvSpPr>
        <p:spPr bwMode="auto">
          <a:xfrm>
            <a:off x="1920964" y="6384556"/>
            <a:ext cx="8331468" cy="398322"/>
          </a:xfrm>
          <a:prstGeom prst="rect">
            <a:avLst/>
          </a:prstGeom>
          <a:solidFill>
            <a:srgbClr val="CCCCFF"/>
          </a:solidFill>
          <a:ln w="9525">
            <a:solidFill>
              <a:srgbClr val="CCCC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600" b="1" dirty="0">
                <a:solidFill>
                  <a:sysClr val="windowText" lastClr="000000"/>
                </a:solidFill>
              </a:rPr>
              <a:t>Living in the Wider World: Careers</a:t>
            </a:r>
            <a:endParaRPr lang="en-GB" sz="1600" dirty="0">
              <a:solidFill>
                <a:sysClr val="windowText" lastClr="000000"/>
              </a:solidFill>
            </a:endParaRPr>
          </a:p>
        </p:txBody>
      </p:sp>
      <p:sp>
        <p:nvSpPr>
          <p:cNvPr id="4" name="AutoShape 2" descr="UCAS">
            <a:extLst>
              <a:ext uri="{FF2B5EF4-FFF2-40B4-BE49-F238E27FC236}">
                <a16:creationId xmlns:a16="http://schemas.microsoft.com/office/drawing/2014/main" id="{FDD686D4-F5AA-4FD4-9838-030A51D05C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le 11">
            <a:extLst>
              <a:ext uri="{FF2B5EF4-FFF2-40B4-BE49-F238E27FC236}">
                <a16:creationId xmlns:a16="http://schemas.microsoft.com/office/drawing/2014/main" id="{7D124173-D1E5-4E74-807C-7ED1EB6F0ED3}"/>
              </a:ext>
            </a:extLst>
          </p:cNvPr>
          <p:cNvSpPr>
            <a:spLocks noGrp="1"/>
          </p:cNvSpPr>
          <p:nvPr>
            <p:ph type="title"/>
          </p:nvPr>
        </p:nvSpPr>
        <p:spPr>
          <a:xfrm>
            <a:off x="2027016" y="82862"/>
            <a:ext cx="8137967" cy="660111"/>
          </a:xfrm>
        </p:spPr>
        <p:txBody>
          <a:bodyPr>
            <a:normAutofit fontScale="90000"/>
          </a:bodyPr>
          <a:lstStyle/>
          <a:p>
            <a:r>
              <a:rPr lang="en-US" b="1" dirty="0">
                <a:solidFill>
                  <a:srgbClr val="000000"/>
                </a:solidFill>
                <a:hlinkClick r:id="rId4"/>
              </a:rPr>
              <a:t>University Colleges Admission Service</a:t>
            </a:r>
            <a:endParaRPr lang="en-GB" b="1">
              <a:solidFill>
                <a:srgbClr val="000000"/>
              </a:solidFill>
              <a:ea typeface="Calibri Light"/>
              <a:cs typeface="Calibri Light"/>
              <a:hlinkClick r:id="rId4"/>
            </a:endParaRPr>
          </a:p>
        </p:txBody>
      </p:sp>
      <p:sp>
        <p:nvSpPr>
          <p:cNvPr id="20" name="TextBox 19">
            <a:extLst>
              <a:ext uri="{FF2B5EF4-FFF2-40B4-BE49-F238E27FC236}">
                <a16:creationId xmlns:a16="http://schemas.microsoft.com/office/drawing/2014/main" id="{AB777493-42D5-47CD-94AA-028A6598011C}"/>
              </a:ext>
            </a:extLst>
          </p:cNvPr>
          <p:cNvSpPr txBox="1"/>
          <p:nvPr/>
        </p:nvSpPr>
        <p:spPr>
          <a:xfrm>
            <a:off x="3914071" y="760278"/>
            <a:ext cx="4668657" cy="584775"/>
          </a:xfrm>
          <a:prstGeom prst="rect">
            <a:avLst/>
          </a:prstGeom>
          <a:solidFill>
            <a:schemeClr val="accent5">
              <a:lumMod val="20000"/>
              <a:lumOff val="80000"/>
            </a:schemeClr>
          </a:solidFill>
        </p:spPr>
        <p:txBody>
          <a:bodyPr wrap="square" lIns="91440" tIns="45720" rIns="91440" bIns="45720" rtlCol="0" anchor="t">
            <a:spAutoFit/>
          </a:bodyPr>
          <a:lstStyle/>
          <a:p>
            <a:r>
              <a:rPr lang="en-US" sz="3200" dirty="0">
                <a:hlinkClick r:id="rId5"/>
              </a:rPr>
              <a:t>How to Choose a Course?</a:t>
            </a:r>
            <a:endParaRPr lang="en-GB" sz="3200" dirty="0">
              <a:hlinkClick r:id="rId5"/>
            </a:endParaRPr>
          </a:p>
        </p:txBody>
      </p:sp>
      <p:pic>
        <p:nvPicPr>
          <p:cNvPr id="5" name="Online Media 4" title="How to choose the right university course">
            <a:hlinkClick r:id="" action="ppaction://noaction"/>
            <a:extLst>
              <a:ext uri="{FF2B5EF4-FFF2-40B4-BE49-F238E27FC236}">
                <a16:creationId xmlns:a16="http://schemas.microsoft.com/office/drawing/2014/main" id="{CAE41266-F00D-9135-FD43-C192989718D8}"/>
              </a:ext>
            </a:extLst>
          </p:cNvPr>
          <p:cNvPicPr>
            <a:picLocks noGrp="1" noRot="1" noChangeAspect="1"/>
          </p:cNvPicPr>
          <p:nvPr>
            <p:ph idx="1"/>
            <a:videoFile r:link="rId1"/>
          </p:nvPr>
        </p:nvPicPr>
        <p:blipFill>
          <a:blip r:embed="rId6"/>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833773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EF3F618A743649863BE46E2326361E" ma:contentTypeVersion="7" ma:contentTypeDescription="Create a new document." ma:contentTypeScope="" ma:versionID="9650c19120594fe7863ba40dc64feb2e">
  <xsd:schema xmlns:xsd="http://www.w3.org/2001/XMLSchema" xmlns:xs="http://www.w3.org/2001/XMLSchema" xmlns:p="http://schemas.microsoft.com/office/2006/metadata/properties" xmlns:ns2="3ab8a10d-072a-4b2a-a0c3-83a0de6f3d74" targetNamespace="http://schemas.microsoft.com/office/2006/metadata/properties" ma:root="true" ma:fieldsID="fa8bbe8ccf59a7760e8feb24dc2cefd2" ns2:_="">
    <xsd:import namespace="3ab8a10d-072a-4b2a-a0c3-83a0de6f3d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8a10d-072a-4b2a-a0c3-83a0de6f3d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499915-7B93-4849-BD91-7CE1CE4C4A66}">
  <ds:schemaRefs>
    <ds:schemaRef ds:uri="http://schemas.microsoft.com/sharepoint/v3/contenttype/forms"/>
  </ds:schemaRefs>
</ds:datastoreItem>
</file>

<file path=customXml/itemProps2.xml><?xml version="1.0" encoding="utf-8"?>
<ds:datastoreItem xmlns:ds="http://schemas.openxmlformats.org/officeDocument/2006/customXml" ds:itemID="{C67089F7-758E-416B-9A3F-901DAB13CC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8a10d-072a-4b2a-a0c3-83a0de6f3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9FA8CE-E747-4AC9-B910-D2A85D3F1C8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241</TotalTime>
  <Words>1677</Words>
  <Application>Microsoft Office PowerPoint</Application>
  <PresentationFormat>Widescreen</PresentationFormat>
  <Paragraphs>230</Paragraphs>
  <Slides>22</Slides>
  <Notes>19</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Based upon an IBIS World research, in 2019-20, what were the top 10 fastest revenue growing industries in the UK?</vt:lpstr>
      <vt:lpstr>A KPMG report predicts which nine industries will increase output (production) in a post-Covid 19 UK during 2021 based upon 2019 levels?</vt:lpstr>
      <vt:lpstr>PowerPoint Presentation</vt:lpstr>
      <vt:lpstr>PowerPoint Presentation</vt:lpstr>
      <vt:lpstr>But how do we get to the world of work?  What are the options?</vt:lpstr>
      <vt:lpstr>University Colleges Admission Service</vt:lpstr>
      <vt:lpstr>University Colleges Admission Service</vt:lpstr>
      <vt:lpstr>University Colleges Admission Service</vt:lpstr>
      <vt:lpstr>PowerPoint Presentation</vt:lpstr>
      <vt:lpstr>Don’t worry!</vt:lpstr>
      <vt:lpstr>Degree Apprenticeships</vt:lpstr>
      <vt:lpstr>A Day in the Life of an Apprentice</vt:lpstr>
      <vt:lpstr>Degree Apprenticeships</vt:lpstr>
      <vt:lpstr>Degree Apprenticeship Applications</vt:lpstr>
      <vt:lpstr>University or Degree Apprenticeship?</vt:lpstr>
      <vt:lpstr>Employment – Points to Consider</vt:lpstr>
      <vt:lpstr>Employment – pros and cons </vt:lpstr>
      <vt:lpstr>Employment – pros and cons </vt:lpstr>
      <vt:lpstr>University or Apprenticeship or Employment?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Willars</dc:creator>
  <cp:lastModifiedBy>Mr A Lees</cp:lastModifiedBy>
  <cp:revision>73</cp:revision>
  <dcterms:created xsi:type="dcterms:W3CDTF">2020-12-28T18:21:22Z</dcterms:created>
  <dcterms:modified xsi:type="dcterms:W3CDTF">2026-05-15T14:24:59Z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0x010100BAEF3F618A743649863BE46E2326361E</vt:lpwstr>
  </property>
</Properties>
</file>